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Override1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heme/themeOverride2.xml" ContentType="application/vnd.openxmlformats-officedocument.themeOverr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0" r:id="rId4"/>
    <p:sldId id="265" r:id="rId5"/>
    <p:sldId id="262" r:id="rId6"/>
    <p:sldId id="263" r:id="rId7"/>
    <p:sldId id="268" r:id="rId8"/>
    <p:sldId id="267" r:id="rId9"/>
    <p:sldId id="269" r:id="rId10"/>
    <p:sldId id="303" r:id="rId11"/>
    <p:sldId id="271" r:id="rId12"/>
    <p:sldId id="316" r:id="rId13"/>
    <p:sldId id="317" r:id="rId14"/>
    <p:sldId id="323" r:id="rId15"/>
    <p:sldId id="306" r:id="rId16"/>
    <p:sldId id="310" r:id="rId17"/>
    <p:sldId id="318" r:id="rId18"/>
    <p:sldId id="309" r:id="rId19"/>
    <p:sldId id="319" r:id="rId20"/>
    <p:sldId id="308" r:id="rId21"/>
    <p:sldId id="314" r:id="rId22"/>
    <p:sldId id="315" r:id="rId23"/>
    <p:sldId id="321" r:id="rId24"/>
    <p:sldId id="274" r:id="rId25"/>
    <p:sldId id="311" r:id="rId26"/>
    <p:sldId id="312" r:id="rId27"/>
    <p:sldId id="322" r:id="rId28"/>
    <p:sldId id="324" r:id="rId29"/>
    <p:sldId id="307" r:id="rId30"/>
    <p:sldId id="313" r:id="rId31"/>
    <p:sldId id="320" r:id="rId32"/>
    <p:sldId id="325" r:id="rId33"/>
    <p:sldId id="304" r:id="rId34"/>
    <p:sldId id="276" r:id="rId35"/>
    <p:sldId id="275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74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版权声明：请问题请联系</a:t>
            </a:r>
            <a:r>
              <a:rPr lang="en-US" altLang="zh-CN" dirty="0"/>
              <a:t>【</a:t>
            </a:r>
            <a:r>
              <a:rPr lang="zh-CN" altLang="en-US" dirty="0"/>
              <a:t>米素创意设计</a:t>
            </a:r>
            <a:r>
              <a:rPr lang="en-US" altLang="zh-CN" dirty="0"/>
              <a:t>】:https://misu123.taobao.com/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5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3-16-3888889889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990080"/>
          </a:xfrm>
          <a:prstGeom prst="rect">
            <a:avLst/>
          </a:prstGeom>
        </p:spPr>
      </p:pic>
      <p:sp>
        <p:nvSpPr>
          <p:cNvPr id="8" name="流程图: 过程 7"/>
          <p:cNvSpPr/>
          <p:nvPr userDrawn="1"/>
        </p:nvSpPr>
        <p:spPr>
          <a:xfrm>
            <a:off x="334645" y="373380"/>
            <a:ext cx="11523345" cy="6167755"/>
          </a:xfrm>
          <a:prstGeom prst="flowChartProcess">
            <a:avLst/>
          </a:prstGeom>
          <a:solidFill>
            <a:srgbClr val="FEFDF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51miz-E1218257-DC66E36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68585" y="5554980"/>
            <a:ext cx="1737360" cy="13030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0.xml"/><Relationship Id="rId7" Type="http://schemas.openxmlformats.org/officeDocument/2006/relationships/image" Target="../media/image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3.xml"/><Relationship Id="rId7" Type="http://schemas.openxmlformats.org/officeDocument/2006/relationships/image" Target="../media/image1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5.xml"/><Relationship Id="rId10" Type="http://schemas.openxmlformats.org/officeDocument/2006/relationships/image" Target="../media/image19.png"/><Relationship Id="rId4" Type="http://schemas.openxmlformats.org/officeDocument/2006/relationships/tags" Target="../tags/tag54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58.xml"/><Relationship Id="rId7" Type="http://schemas.openxmlformats.org/officeDocument/2006/relationships/image" Target="../media/image1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10" Type="http://schemas.openxmlformats.org/officeDocument/2006/relationships/image" Target="../media/image19.png"/><Relationship Id="rId4" Type="http://schemas.openxmlformats.org/officeDocument/2006/relationships/tags" Target="../tags/tag59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3.xml"/><Relationship Id="rId7" Type="http://schemas.openxmlformats.org/officeDocument/2006/relationships/image" Target="../media/image1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68.xml"/><Relationship Id="rId7" Type="http://schemas.openxmlformats.org/officeDocument/2006/relationships/image" Target="../media/image14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73.xml"/><Relationship Id="rId7" Type="http://schemas.openxmlformats.org/officeDocument/2006/relationships/image" Target="../media/image14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14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83.xml"/><Relationship Id="rId7" Type="http://schemas.openxmlformats.org/officeDocument/2006/relationships/image" Target="../media/image14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14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.jpeg"/><Relationship Id="rId3" Type="http://schemas.openxmlformats.org/officeDocument/2006/relationships/tags" Target="../tags/tag4.xml"/><Relationship Id="rId21" Type="http://schemas.openxmlformats.org/officeDocument/2006/relationships/image" Target="../media/image2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5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7.png"/><Relationship Id="rId10" Type="http://schemas.openxmlformats.org/officeDocument/2006/relationships/tags" Target="../tags/tag11.xml"/><Relationship Id="rId19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93.xml"/><Relationship Id="rId7" Type="http://schemas.openxmlformats.org/officeDocument/2006/relationships/image" Target="../media/image14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98.xml"/><Relationship Id="rId7" Type="http://schemas.openxmlformats.org/officeDocument/2006/relationships/image" Target="../media/image14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0.xml"/><Relationship Id="rId4" Type="http://schemas.openxmlformats.org/officeDocument/2006/relationships/tags" Target="../tags/tag9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03.xml"/><Relationship Id="rId7" Type="http://schemas.openxmlformats.org/officeDocument/2006/relationships/image" Target="../media/image14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4" Type="http://schemas.openxmlformats.org/officeDocument/2006/relationships/tags" Target="../tags/tag10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image" Target="../media/image14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13.xml"/><Relationship Id="rId7" Type="http://schemas.openxmlformats.org/officeDocument/2006/relationships/image" Target="../media/image1.jpe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18.xml"/><Relationship Id="rId7" Type="http://schemas.openxmlformats.org/officeDocument/2006/relationships/image" Target="../media/image1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0.xml"/><Relationship Id="rId4" Type="http://schemas.openxmlformats.org/officeDocument/2006/relationships/tags" Target="../tags/tag1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23.xml"/><Relationship Id="rId7" Type="http://schemas.openxmlformats.org/officeDocument/2006/relationships/image" Target="../media/image14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7" Type="http://schemas.openxmlformats.org/officeDocument/2006/relationships/image" Target="../media/image14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33.xml"/><Relationship Id="rId7" Type="http://schemas.openxmlformats.org/officeDocument/2006/relationships/image" Target="../media/image14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image" Target="../media/image4.png"/><Relationship Id="rId12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20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38.xml"/><Relationship Id="rId7" Type="http://schemas.openxmlformats.org/officeDocument/2006/relationships/image" Target="../media/image14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0.xml"/><Relationship Id="rId4" Type="http://schemas.openxmlformats.org/officeDocument/2006/relationships/tags" Target="../tags/tag1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image" Target="../media/image14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5.xml"/><Relationship Id="rId4" Type="http://schemas.openxmlformats.org/officeDocument/2006/relationships/tags" Target="../tags/tag1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48.xml"/><Relationship Id="rId7" Type="http://schemas.openxmlformats.org/officeDocument/2006/relationships/image" Target="../media/image2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55.xml"/><Relationship Id="rId7" Type="http://schemas.openxmlformats.org/officeDocument/2006/relationships/image" Target="../media/image1.jpe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3.xml"/><Relationship Id="rId7" Type="http://schemas.openxmlformats.org/officeDocument/2006/relationships/image" Target="../media/image10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6.xml"/><Relationship Id="rId7" Type="http://schemas.openxmlformats.org/officeDocument/2006/relationships/image" Target="../media/image4.png"/><Relationship Id="rId12" Type="http://schemas.openxmlformats.org/officeDocument/2006/relationships/image" Target="../media/image3.png"/><Relationship Id="rId2" Type="http://schemas.openxmlformats.org/officeDocument/2006/relationships/tags" Target="../tags/tag3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e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37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0.xml"/><Relationship Id="rId7" Type="http://schemas.openxmlformats.org/officeDocument/2006/relationships/image" Target="../media/image1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.xml"/><Relationship Id="rId10" Type="http://schemas.openxmlformats.org/officeDocument/2006/relationships/image" Target="../media/image16.png"/><Relationship Id="rId4" Type="http://schemas.openxmlformats.org/officeDocument/2006/relationships/tags" Target="../tags/tag41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5.xml"/><Relationship Id="rId7" Type="http://schemas.openxmlformats.org/officeDocument/2006/relationships/image" Target="../media/image1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云纹4777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" y="-130175"/>
            <a:ext cx="12192000" cy="6096000"/>
          </a:xfrm>
          <a:prstGeom prst="rect">
            <a:avLst/>
          </a:prstGeom>
        </p:spPr>
      </p:pic>
      <p:pic>
        <p:nvPicPr>
          <p:cNvPr id="8" name="图片 7" descr="云纹4555555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1810" y="-167640"/>
            <a:ext cx="12192000" cy="6096000"/>
          </a:xfrm>
          <a:prstGeom prst="rect">
            <a:avLst/>
          </a:prstGeom>
        </p:spPr>
      </p:pic>
      <p:pic>
        <p:nvPicPr>
          <p:cNvPr id="4" name="图片 3" descr="3-16-388888988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990080"/>
          </a:xfrm>
          <a:prstGeom prst="rect">
            <a:avLst/>
          </a:prstGeom>
        </p:spPr>
      </p:pic>
      <p:pic>
        <p:nvPicPr>
          <p:cNvPr id="5" name="图片 4" descr="3-16-356666"/>
          <p:cNvPicPr>
            <a:picLocks noChangeAspect="1"/>
          </p:cNvPicPr>
          <p:nvPr/>
        </p:nvPicPr>
        <p:blipFill>
          <a:blip r:embed="rId9"/>
          <a:srcRect l="15990" t="19042" r="68786" b="51802"/>
          <a:stretch>
            <a:fillRect/>
          </a:stretch>
        </p:blipFill>
        <p:spPr>
          <a:xfrm>
            <a:off x="1119505" y="434975"/>
            <a:ext cx="1599565" cy="1531620"/>
          </a:xfrm>
          <a:prstGeom prst="rect">
            <a:avLst/>
          </a:prstGeom>
        </p:spPr>
      </p:pic>
      <p:pic>
        <p:nvPicPr>
          <p:cNvPr id="11" name="图片 10" descr="51miz-E1138878-C126368F"/>
          <p:cNvPicPr>
            <a:picLocks noChangeAspect="1"/>
          </p:cNvPicPr>
          <p:nvPr/>
        </p:nvPicPr>
        <p:blipFill>
          <a:blip r:embed="rId10"/>
          <a:srcRect t="15074" b="15750"/>
          <a:stretch>
            <a:fillRect/>
          </a:stretch>
        </p:blipFill>
        <p:spPr>
          <a:xfrm>
            <a:off x="703580" y="888682"/>
            <a:ext cx="10976610" cy="5080635"/>
          </a:xfrm>
          <a:prstGeom prst="rect">
            <a:avLst/>
          </a:prstGeom>
        </p:spPr>
      </p:pic>
      <p:pic>
        <p:nvPicPr>
          <p:cNvPr id="10" name="图片 9" descr="51miz-E1218257-DC66E3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4965" y="4290060"/>
            <a:ext cx="3599815" cy="27000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62819" y="1815854"/>
            <a:ext cx="3866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中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优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秀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传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统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化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宝</a:t>
            </a:r>
            <a:endParaRPr 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汉呈王天喜榜书" panose="0201060103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68575" y="2197735"/>
            <a:ext cx="7055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兽临其境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090454" y="3558540"/>
            <a:ext cx="6290310" cy="909955"/>
            <a:chOff x="4607" y="5296"/>
            <a:chExt cx="9918" cy="1433"/>
          </a:xfrm>
        </p:grpSpPr>
        <p:pic>
          <p:nvPicPr>
            <p:cNvPr id="16" name="图片 15" descr="3古诗563464577"/>
            <p:cNvPicPr>
              <a:picLocks noChangeAspect="1"/>
            </p:cNvPicPr>
            <p:nvPr/>
          </p:nvPicPr>
          <p:blipFill>
            <a:blip r:embed="rId12"/>
            <a:srcRect l="23990" t="38557" r="23403" b="42352"/>
            <a:stretch>
              <a:fillRect/>
            </a:stretch>
          </p:blipFill>
          <p:spPr>
            <a:xfrm>
              <a:off x="4607" y="5296"/>
              <a:ext cx="9918" cy="1433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995" y="5720"/>
              <a:ext cx="880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汉呈王天喜榜书" panose="02010601030101010101" charset="-122"/>
                  <a:sym typeface="+mn-ea"/>
                </a:rPr>
                <a:t>《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汉呈王天喜榜书" panose="02010601030101010101" charset="-122"/>
                  <a:sym typeface="+mn-ea"/>
                </a:rPr>
                <a:t>山海经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汉呈王天喜榜书" panose="02010601030101010101" charset="-122"/>
                  <a:sym typeface="+mn-ea"/>
                </a:rPr>
                <a:t>》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汉呈王天喜榜书" panose="02010601030101010101" charset="-122"/>
                  <a:sym typeface="+mn-ea"/>
                </a:rPr>
                <a:t>生物地理信息系统与文献编年可视化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汉呈王天喜榜书" panose="02010601030101010101" charset="-122"/>
                  <a:sym typeface="+mn-ea"/>
                </a:rPr>
                <a:t>设计</a:t>
              </a:r>
              <a:endParaRPr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226264" y="4407415"/>
            <a:ext cx="3906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作者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易博睿、侯佳颐、劳仕豪、曾宪成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汉呈王天喜榜书" panose="02010601030101010101" charset="-122"/>
              <a:sym typeface="+mn-ea"/>
            </a:endParaRPr>
          </a:p>
        </p:txBody>
      </p:sp>
      <p:pic>
        <p:nvPicPr>
          <p:cNvPr id="2" name="中国风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36282" y="-474840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54A515-556F-5A42-7D0C-0AD2955D84AA}"/>
              </a:ext>
            </a:extLst>
          </p:cNvPr>
          <p:cNvSpPr txBox="1"/>
          <p:nvPr/>
        </p:nvSpPr>
        <p:spPr>
          <a:xfrm>
            <a:off x="6599300" y="4644429"/>
            <a:ext cx="359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时间：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2025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年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5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汉呈王天喜榜书" panose="02010601030101010101" charset="-122"/>
                <a:sym typeface="+mn-ea"/>
              </a:rPr>
              <a:t>日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汉呈王天喜榜书" panose="02010601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  <p:bldP spid="13" grpId="0"/>
      <p:bldP spid="13" grpId="1"/>
      <p:bldP spid="15" grpId="0"/>
      <p:bldP spid="15" grpId="1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C39AB-D7EE-5D25-8267-DD92B9DE8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云纹477778">
            <a:extLst>
              <a:ext uri="{FF2B5EF4-FFF2-40B4-BE49-F238E27FC236}">
                <a16:creationId xmlns:a16="http://schemas.microsoft.com/office/drawing/2014/main" id="{73FE4745-685B-9F33-0DB9-38E93B9F9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" y="-130175"/>
            <a:ext cx="12192000" cy="6096000"/>
          </a:xfrm>
          <a:prstGeom prst="rect">
            <a:avLst/>
          </a:prstGeom>
        </p:spPr>
      </p:pic>
      <p:pic>
        <p:nvPicPr>
          <p:cNvPr id="8" name="图片 7" descr="云纹455555555">
            <a:extLst>
              <a:ext uri="{FF2B5EF4-FFF2-40B4-BE49-F238E27FC236}">
                <a16:creationId xmlns:a16="http://schemas.microsoft.com/office/drawing/2014/main" id="{A367F099-2ACD-725B-B3A2-842B4215A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1810" y="-167640"/>
            <a:ext cx="12192000" cy="6096000"/>
          </a:xfrm>
          <a:prstGeom prst="rect">
            <a:avLst/>
          </a:prstGeom>
        </p:spPr>
      </p:pic>
      <p:pic>
        <p:nvPicPr>
          <p:cNvPr id="4" name="图片 3" descr="3-16-38888898898">
            <a:extLst>
              <a:ext uri="{FF2B5EF4-FFF2-40B4-BE49-F238E27FC236}">
                <a16:creationId xmlns:a16="http://schemas.microsoft.com/office/drawing/2014/main" id="{AD3CA780-1B1E-BF69-EC20-8FC08E88D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990080"/>
          </a:xfrm>
          <a:prstGeom prst="rect">
            <a:avLst/>
          </a:prstGeom>
        </p:spPr>
      </p:pic>
      <p:pic>
        <p:nvPicPr>
          <p:cNvPr id="5" name="图片 4" descr="3-16-356666">
            <a:extLst>
              <a:ext uri="{FF2B5EF4-FFF2-40B4-BE49-F238E27FC236}">
                <a16:creationId xmlns:a16="http://schemas.microsoft.com/office/drawing/2014/main" id="{177A78ED-8D08-CBFD-80FD-ECFC268425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990" t="19042" r="68786" b="51802"/>
          <a:stretch>
            <a:fillRect/>
          </a:stretch>
        </p:blipFill>
        <p:spPr>
          <a:xfrm>
            <a:off x="1119505" y="434975"/>
            <a:ext cx="1599565" cy="1531620"/>
          </a:xfrm>
          <a:prstGeom prst="rect">
            <a:avLst/>
          </a:prstGeom>
        </p:spPr>
      </p:pic>
      <p:pic>
        <p:nvPicPr>
          <p:cNvPr id="11" name="图片 10" descr="51miz-E1138878-C126368F">
            <a:extLst>
              <a:ext uri="{FF2B5EF4-FFF2-40B4-BE49-F238E27FC236}">
                <a16:creationId xmlns:a16="http://schemas.microsoft.com/office/drawing/2014/main" id="{97D5D2B5-A255-6078-7BCA-3068E7E7A52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5074" b="15750"/>
          <a:stretch>
            <a:fillRect/>
          </a:stretch>
        </p:blipFill>
        <p:spPr>
          <a:xfrm>
            <a:off x="791385" y="893628"/>
            <a:ext cx="10976610" cy="5080635"/>
          </a:xfrm>
          <a:prstGeom prst="rect">
            <a:avLst/>
          </a:prstGeom>
        </p:spPr>
      </p:pic>
      <p:pic>
        <p:nvPicPr>
          <p:cNvPr id="10" name="图片 9" descr="51miz-E1218257-DC66E360">
            <a:extLst>
              <a:ext uri="{FF2B5EF4-FFF2-40B4-BE49-F238E27FC236}">
                <a16:creationId xmlns:a16="http://schemas.microsoft.com/office/drawing/2014/main" id="{3F6B7217-17A7-95F3-488E-E428B396CC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4965" y="4290060"/>
            <a:ext cx="3599815" cy="2700020"/>
          </a:xfrm>
          <a:prstGeom prst="rect">
            <a:avLst/>
          </a:prstGeom>
        </p:spPr>
      </p:pic>
      <p:sp>
        <p:nvSpPr>
          <p:cNvPr id="12" name="PA-矩形 19">
            <a:extLst>
              <a:ext uri="{FF2B5EF4-FFF2-40B4-BE49-F238E27FC236}">
                <a16:creationId xmlns:a16="http://schemas.microsoft.com/office/drawing/2014/main" id="{43B8592C-4689-18C7-C59D-E3C22C961D6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85522" y="3188181"/>
            <a:ext cx="6052535" cy="79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作品介绍与优势分析</a:t>
            </a:r>
            <a:endParaRPr lang="zh-CN" altLang="en-US" sz="4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5" name="PA-椭圆 46">
            <a:extLst>
              <a:ext uri="{FF2B5EF4-FFF2-40B4-BE49-F238E27FC236}">
                <a16:creationId xmlns:a16="http://schemas.microsoft.com/office/drawing/2014/main" id="{8E18B34D-A342-414C-15F4-800BD18126C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96495" y="1889177"/>
            <a:ext cx="1267460" cy="12026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6" name="PA-文本框 47">
            <a:extLst>
              <a:ext uri="{FF2B5EF4-FFF2-40B4-BE49-F238E27FC236}">
                <a16:creationId xmlns:a16="http://schemas.microsoft.com/office/drawing/2014/main" id="{E6712DBC-281F-3ABB-AC0B-15C145B065D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908610" y="1885367"/>
            <a:ext cx="443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5420A0-61BB-8D68-3904-D6D78CCA3A5F}"/>
              </a:ext>
            </a:extLst>
          </p:cNvPr>
          <p:cNvSpPr txBox="1"/>
          <p:nvPr/>
        </p:nvSpPr>
        <p:spPr>
          <a:xfrm>
            <a:off x="4291944" y="4389956"/>
            <a:ext cx="397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宝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198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/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/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5682549" cy="633670"/>
            <a:chOff x="2915855" y="2296212"/>
            <a:chExt cx="5682549" cy="633670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5170104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/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10473" y="1377086"/>
            <a:ext cx="784225" cy="784225"/>
          </a:xfrm>
          <a:prstGeom prst="rect">
            <a:avLst/>
          </a:prstGeom>
        </p:spPr>
      </p:pic>
      <p:sp>
        <p:nvSpPr>
          <p:cNvPr id="2" name="PA-矩形 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94698" y="1557263"/>
            <a:ext cx="1003459" cy="52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首页</a:t>
            </a:r>
          </a:p>
        </p:txBody>
      </p:sp>
      <p:pic>
        <p:nvPicPr>
          <p:cNvPr id="3" name="图片 2" descr="图形用户界面, 网站&#10;&#10;AI 生成的内容可能不正确。">
            <a:extLst>
              <a:ext uri="{FF2B5EF4-FFF2-40B4-BE49-F238E27FC236}">
                <a16:creationId xmlns:a16="http://schemas.microsoft.com/office/drawing/2014/main" id="{2DFEACE1-CEFF-4661-675D-7A000750C5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34" y="3021316"/>
            <a:ext cx="6676326" cy="3399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C5FE9FD-050C-FF4E-29D8-AC7025CBC60B}"/>
              </a:ext>
            </a:extLst>
          </p:cNvPr>
          <p:cNvSpPr txBox="1"/>
          <p:nvPr/>
        </p:nvSpPr>
        <p:spPr>
          <a:xfrm>
            <a:off x="2122018" y="2481903"/>
            <a:ext cx="28694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象征意义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学术价值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地图演示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资料分析</a:t>
            </a:r>
            <a:endParaRPr lang="zh-CN" altLang="en-US" sz="2000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6E03A67A-51A0-3390-CE2A-7E31E342F110}"/>
              </a:ext>
            </a:extLst>
          </p:cNvPr>
          <p:cNvSpPr/>
          <p:nvPr/>
        </p:nvSpPr>
        <p:spPr>
          <a:xfrm>
            <a:off x="2811130" y="2959148"/>
            <a:ext cx="274320" cy="523192"/>
          </a:xfrm>
          <a:prstGeom prst="downArrow">
            <a:avLst>
              <a:gd name="adj1" fmla="val 44444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85CDD6F9-2D70-EC7F-A20B-6010B80B5DD6}"/>
              </a:ext>
            </a:extLst>
          </p:cNvPr>
          <p:cNvSpPr/>
          <p:nvPr/>
        </p:nvSpPr>
        <p:spPr>
          <a:xfrm>
            <a:off x="2811130" y="3812925"/>
            <a:ext cx="274320" cy="523192"/>
          </a:xfrm>
          <a:prstGeom prst="downArrow">
            <a:avLst>
              <a:gd name="adj1" fmla="val 44444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31D7BBD-BDE0-9E21-6AC8-F27E4F5BA88E}"/>
              </a:ext>
            </a:extLst>
          </p:cNvPr>
          <p:cNvSpPr/>
          <p:nvPr/>
        </p:nvSpPr>
        <p:spPr>
          <a:xfrm>
            <a:off x="2795890" y="4671806"/>
            <a:ext cx="274320" cy="523192"/>
          </a:xfrm>
          <a:prstGeom prst="downArrow">
            <a:avLst>
              <a:gd name="adj1" fmla="val 44444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40DC3D-60E4-FC11-8969-2AECEBFF9D9A}"/>
              </a:ext>
            </a:extLst>
          </p:cNvPr>
          <p:cNvSpPr txBox="1"/>
          <p:nvPr/>
        </p:nvSpPr>
        <p:spPr>
          <a:xfrm>
            <a:off x="810473" y="2989355"/>
            <a:ext cx="8735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兽临其境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EBE8DA38-32A1-04B9-9D93-0EEF12D8D8F2}"/>
              </a:ext>
            </a:extLst>
          </p:cNvPr>
          <p:cNvSpPr/>
          <p:nvPr/>
        </p:nvSpPr>
        <p:spPr>
          <a:xfrm>
            <a:off x="1248471" y="2676889"/>
            <a:ext cx="873547" cy="2714854"/>
          </a:xfrm>
          <a:prstGeom prst="leftBrace">
            <a:avLst>
              <a:gd name="adj1" fmla="val 8333"/>
              <a:gd name="adj2" fmla="val 5068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C05D7-1CB2-031D-CF91-E6D0BE4CABA0}"/>
              </a:ext>
            </a:extLst>
          </p:cNvPr>
          <p:cNvSpPr/>
          <p:nvPr/>
        </p:nvSpPr>
        <p:spPr>
          <a:xfrm>
            <a:off x="333359" y="5397623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58BAD8-4D82-C505-B85B-502DDE1F2015}"/>
              </a:ext>
            </a:extLst>
          </p:cNvPr>
          <p:cNvSpPr txBox="1"/>
          <p:nvPr/>
        </p:nvSpPr>
        <p:spPr>
          <a:xfrm>
            <a:off x="1684020" y="5453489"/>
            <a:ext cx="404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视图清晰</a:t>
            </a:r>
            <a:r>
              <a:rPr lang="zh-CN" altLang="en-US" sz="4800" b="0" cap="none" spc="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多维可视化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17" descr="山上的风景&#10;&#10;AI 生成的内容可能不正确。">
            <a:extLst>
              <a:ext uri="{FF2B5EF4-FFF2-40B4-BE49-F238E27FC236}">
                <a16:creationId xmlns:a16="http://schemas.microsoft.com/office/drawing/2014/main" id="{A7A9D903-7C8E-E41F-AF93-9EFC8A8C09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34" y="436932"/>
            <a:ext cx="6676326" cy="2584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F52D-9B54-C5BF-CE9B-B7D69027B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5734A475-1A2B-08E0-920F-7D8E0DB72F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4112601" cy="633670"/>
            <a:chOff x="2915855" y="2296212"/>
            <a:chExt cx="4112601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5BA554B9-4E5F-E128-1F68-25570C027C9D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3600156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作品详细介绍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E5B5328-AA91-1597-7B7E-C784B4614F8E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E92678BA-BBCA-AA96-B218-9CC456E0C16B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E0DED0B7-5DC0-A5DD-41CB-AEC336B6AE7D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BFAE2745-845F-EE70-E0EC-9A601215275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94440" y="1042468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08128B8A-D2AA-B331-E09D-91CFB689031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8665" y="1227767"/>
            <a:ext cx="5206951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spc="300" dirty="0">
                <a:solidFill>
                  <a:srgbClr val="C00000"/>
                </a:solidFill>
                <a:effectLst/>
                <a:latin typeface="汉呈王天喜榜书" panose="02010601030101010101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rPr>
              <a:t>异兽查询（首页右上角进入）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0A4E06-ABF3-E4D7-23BA-9A69D57CC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8447" y="2018501"/>
            <a:ext cx="7853280" cy="4340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873BE7FA-ABFA-55CB-E677-C352B2A0C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2" t="15449" r="7058" b="4469"/>
          <a:stretch/>
        </p:blipFill>
        <p:spPr>
          <a:xfrm>
            <a:off x="400273" y="2865119"/>
            <a:ext cx="3349466" cy="2765114"/>
          </a:xfrm>
          <a:prstGeom prst="rect">
            <a:avLst/>
          </a:prstGeom>
        </p:spPr>
      </p:pic>
      <p:pic>
        <p:nvPicPr>
          <p:cNvPr id="12" name="图片 11" descr="山上的风景&#10;&#10;AI 生成的内容可能不正确。">
            <a:extLst>
              <a:ext uri="{FF2B5EF4-FFF2-40B4-BE49-F238E27FC236}">
                <a16:creationId xmlns:a16="http://schemas.microsoft.com/office/drawing/2014/main" id="{A7A9D903-7C8E-E41F-AF93-9EFC8A8C09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9" t="8773" r="3839" b="70707"/>
          <a:stretch/>
        </p:blipFill>
        <p:spPr>
          <a:xfrm>
            <a:off x="7026548" y="889233"/>
            <a:ext cx="3813843" cy="106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箭头: 下 12">
            <a:extLst>
              <a:ext uri="{FF2B5EF4-FFF2-40B4-BE49-F238E27FC236}">
                <a16:creationId xmlns:a16="http://schemas.microsoft.com/office/drawing/2014/main" id="{8FE1864F-FB55-5266-AFF5-B62C46DAF10C}"/>
              </a:ext>
            </a:extLst>
          </p:cNvPr>
          <p:cNvSpPr/>
          <p:nvPr/>
        </p:nvSpPr>
        <p:spPr>
          <a:xfrm>
            <a:off x="9412448" y="586856"/>
            <a:ext cx="369116" cy="60475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5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9C16C-AEE6-D91F-A63A-D341D6CA6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2C07F79A-7FC5-BE22-8835-4154FF757FD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4112601" cy="633670"/>
            <a:chOff x="2915855" y="2296212"/>
            <a:chExt cx="4112601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4121BB1E-CE6C-BD42-F219-768F18E294AC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3600156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作品详细介绍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B6A1413-8259-4CF6-5ED4-99B4050BB139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7DE43482-E322-7431-1D42-E294703102C8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82A1EA10-7783-AB8B-EB0E-29C1587EC59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EC4CD6A9-262F-A410-45D1-A7EEB78565B2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94440" y="1042468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783980A0-B236-5E77-19CD-53C49065A1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8665" y="1227767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spc="300" dirty="0">
                <a:solidFill>
                  <a:srgbClr val="C00000"/>
                </a:solidFill>
                <a:latin typeface="汉呈王天喜榜书" panose="02010601030101010101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rPr>
              <a:t>异兽查询</a:t>
            </a:r>
            <a:endParaRPr lang="en-US" altLang="zh-CN" spc="300" dirty="0">
              <a:solidFill>
                <a:srgbClr val="C00000"/>
              </a:solidFill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C7E240-CA45-5713-6D10-7DA02A471111}"/>
              </a:ext>
            </a:extLst>
          </p:cNvPr>
          <p:cNvSpPr txBox="1"/>
          <p:nvPr/>
        </p:nvSpPr>
        <p:spPr>
          <a:xfrm>
            <a:off x="7750637" y="2134408"/>
            <a:ext cx="40610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用户可与数据进行互动</a:t>
            </a: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zh-CN" altLang="en-US" sz="2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查询祝余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为例，返回结果和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生成的图像。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每次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生图</a:t>
            </a:r>
            <a:r>
              <a:rPr lang="zh-CN" altLang="en-US" sz="2800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都是不一样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的（即使异兽输入名称一样）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5D6FD8-418A-13DB-A050-E33D872EA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40" y="1826693"/>
            <a:ext cx="6794679" cy="434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4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D3A2C-A933-1C0C-200E-76B1D419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54" y="506294"/>
            <a:ext cx="8467833" cy="47867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生图功能演示视频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16F65D-EFC7-E6F9-4304-5D2835E8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2191" y="2184741"/>
            <a:ext cx="2482660" cy="347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由于网络获取权重参数需要代理，同时本地运行的权重文件占用空间太大无法上传。这里给大家展示我们自己本地运行的内容。</a:t>
            </a:r>
          </a:p>
        </p:txBody>
      </p:sp>
      <p:pic>
        <p:nvPicPr>
          <p:cNvPr id="5" name="freecompress-序列 01">
            <a:hlinkClick r:id="" action="ppaction://media"/>
            <a:extLst>
              <a:ext uri="{FF2B5EF4-FFF2-40B4-BE49-F238E27FC236}">
                <a16:creationId xmlns:a16="http://schemas.microsoft.com/office/drawing/2014/main" id="{9FF471A7-41F8-5D62-C8B0-AC44B3286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149" y="1120559"/>
            <a:ext cx="8546578" cy="534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A3EA8-824D-550F-3D89-6D5D665B3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0934A463-D09E-AF8C-6A67-9A7B05177F0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4121227" cy="633670"/>
            <a:chOff x="2915855" y="2296212"/>
            <a:chExt cx="4121227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0ABB7328-2602-C532-43E5-0EE7CA4016CD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3608782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作品详细介绍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04BC668-282D-4BD0-CE74-BA31E0B6856F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B45D7F37-69B3-BE1C-E0A7-F1FC4D5A5887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D4BEC823-C40B-12A2-E3DF-E838CDE63B1F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1A8CBB04-5191-1797-D6B1-AF92FE1119D2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43894" y="1178560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00973316-ADE5-F9E8-57BB-0CE7E9D31DA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82445" y="1458710"/>
            <a:ext cx="4313555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首页</a:t>
            </a:r>
            <a:r>
              <a:rPr lang="en-US" altLang="zh-CN" spc="300" dirty="0">
                <a:solidFill>
                  <a:srgbClr val="C00000"/>
                </a:solidFill>
                <a:effectLst/>
                <a:latin typeface="汉呈王天喜榜书" panose="02010601030101010101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rPr>
              <a:t>——</a:t>
            </a:r>
            <a:r>
              <a:rPr lang="zh-CN" altLang="en-US" spc="300" dirty="0">
                <a:solidFill>
                  <a:srgbClr val="C00000"/>
                </a:solidFill>
                <a:effectLst/>
                <a:latin typeface="汉呈王天喜榜书" panose="02010601030101010101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rPr>
              <a:t>了解更多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2C1B16-F2F1-0AD7-8D36-B4CCBA983D9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" t="1856" r="297" b="552"/>
          <a:stretch/>
        </p:blipFill>
        <p:spPr>
          <a:xfrm>
            <a:off x="1243024" y="2144109"/>
            <a:ext cx="8474841" cy="4193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C34C07-0CF8-7CEC-7FA3-5C0E331FFAAE}"/>
              </a:ext>
            </a:extLst>
          </p:cNvPr>
          <p:cNvSpPr txBox="1"/>
          <p:nvPr/>
        </p:nvSpPr>
        <p:spPr>
          <a:xfrm>
            <a:off x="9717865" y="3247859"/>
            <a:ext cx="21110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通过“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了解更多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可以了解到官方对于山海经相关信息的详细介绍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71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5E1C-76C1-D97F-0995-FE6B0F7EA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4AC9C247-2881-249E-3244-49D884A464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4121227" cy="633670"/>
            <a:chOff x="2915855" y="2296212"/>
            <a:chExt cx="4121227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7C498DFD-0F43-21B2-88C0-148E15A01621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3608782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作品详细介绍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2C2A83E-1C83-0459-18A1-35A03F8E2CDD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99C7ED9B-F6C3-BE2A-1E93-CA34E7701E4C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CAD01AB2-CC6D-D378-8341-66EC36250897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705759D6-D008-7073-557B-4C67E9BC971E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43894" y="1178560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97FA49A2-3C9D-17EB-AF51-B96091EFD01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82445" y="1458710"/>
            <a:ext cx="4313555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首页</a:t>
            </a:r>
            <a:r>
              <a:rPr lang="en-US" altLang="zh-CN" spc="300" dirty="0">
                <a:solidFill>
                  <a:srgbClr val="C00000"/>
                </a:solidFill>
                <a:effectLst/>
                <a:latin typeface="汉呈王天喜榜书" panose="02010601030101010101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rPr>
              <a:t>——</a:t>
            </a:r>
            <a:r>
              <a:rPr lang="zh-CN" altLang="en-US" spc="300" dirty="0">
                <a:solidFill>
                  <a:srgbClr val="C00000"/>
                </a:solidFill>
                <a:effectLst/>
                <a:latin typeface="汉呈王天喜榜书" panose="02010601030101010101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rPr>
              <a:t>意见反馈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BD6276-BEB8-7E31-8DCF-D5E0FEAFE890}"/>
              </a:ext>
            </a:extLst>
          </p:cNvPr>
          <p:cNvSpPr txBox="1"/>
          <p:nvPr/>
        </p:nvSpPr>
        <p:spPr>
          <a:xfrm>
            <a:off x="8261131" y="2932549"/>
            <a:ext cx="28188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通过“推荐建议”可以对我们进行意见反馈。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B69DA0-91B5-C0D0-DAFD-1A03CE6281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36"/>
          <a:stretch/>
        </p:blipFill>
        <p:spPr>
          <a:xfrm>
            <a:off x="1469345" y="2029283"/>
            <a:ext cx="6104409" cy="4391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9647A-08AA-0122-CACB-522CFEA83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7030842B-6E3F-BB69-9EDE-455B2EDB003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7725759" cy="633670"/>
            <a:chOff x="2915855" y="2296212"/>
            <a:chExt cx="7725759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1768ABA3-FF0D-C65B-C5A0-DBF2DE46DBE0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299" y="2296212"/>
              <a:ext cx="7213315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7A2E25E-CF01-3888-F44C-2573953F5A27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0581D3A7-F851-E83A-8DC8-028615031967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16E80DE8-B199-0156-C583-35C57929C78C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5C31B832-6ED1-D0B9-2064-1DF014C8E44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43894" y="1178560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CFB0C4D5-3B9D-DC15-34DC-66C0162F77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82444" y="1458710"/>
            <a:ext cx="7424618" cy="52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首页提供了快速访问相应页面的通道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B7AD9C-4BA8-D8C9-B753-017C833AE8FE}"/>
              </a:ext>
            </a:extLst>
          </p:cNvPr>
          <p:cNvSpPr txBox="1"/>
          <p:nvPr/>
        </p:nvSpPr>
        <p:spPr>
          <a:xfrm>
            <a:off x="1032034" y="2430270"/>
            <a:ext cx="103098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布局清晰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象征意义、学术价值、地图演示、资料分析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四大主功能区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异兽查询、了解更多、意见反馈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三大副功能区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54BE1A-E044-D4CD-70B9-310CE2E101A5}"/>
              </a:ext>
            </a:extLst>
          </p:cNvPr>
          <p:cNvSpPr txBox="1"/>
          <p:nvPr/>
        </p:nvSpPr>
        <p:spPr>
          <a:xfrm>
            <a:off x="971156" y="4282750"/>
            <a:ext cx="82359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丰富文化体验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形象展示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山海经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》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中庞杂的内容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提供沉浸式文化体验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17534-81A9-7BCF-C3F0-261BEA22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D1B6A759-CE8C-9984-A9A7-5D2DE5B196A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5373543" cy="633670"/>
            <a:chOff x="2915855" y="2296212"/>
            <a:chExt cx="5373543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DEC69A2E-724D-D8DF-6167-180814DB7F9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299" y="2296212"/>
              <a:ext cx="4861099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8053ECD-5B5E-E377-9D8A-184EB86BA081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746255E6-5A3A-C7F7-3457-1D75AB276A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7E308541-948A-A494-AFBD-4998920C4DE1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1C01E406-8563-F5CE-8D03-B28CB3BE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94440" y="1042468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81370D22-D178-6E59-20A6-7491D8BEFBB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8665" y="1227767"/>
            <a:ext cx="4313555" cy="52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sz="2800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主功能区一：象征意义</a:t>
            </a:r>
            <a:endParaRPr lang="en-US" altLang="zh-CN" sz="2800" dirty="0">
              <a:solidFill>
                <a:srgbClr val="C00000"/>
              </a:solidFill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5CDC06-2D0B-51B8-5337-A3B24B73E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913" y="1844036"/>
            <a:ext cx="8078907" cy="4528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2926F8-04D1-97F0-8815-3BA76C8E1CD4}"/>
              </a:ext>
            </a:extLst>
          </p:cNvPr>
          <p:cNvSpPr txBox="1"/>
          <p:nvPr/>
        </p:nvSpPr>
        <p:spPr>
          <a:xfrm>
            <a:off x="8845760" y="2254299"/>
            <a:ext cx="27573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词云图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词云图统计分析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高频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词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象征意义好坏判断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柱形图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异兽整体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象征意义情感倾向分布柱形图</a:t>
            </a:r>
            <a:endParaRPr lang="zh-CN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B808E-C9F8-3F89-1406-3B8BB9D25458}"/>
              </a:ext>
            </a:extLst>
          </p:cNvPr>
          <p:cNvSpPr txBox="1"/>
          <p:nvPr/>
        </p:nvSpPr>
        <p:spPr>
          <a:xfrm>
            <a:off x="8765581" y="13650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选择合适图表类型</a:t>
            </a:r>
          </a:p>
        </p:txBody>
      </p:sp>
    </p:spTree>
    <p:extLst>
      <p:ext uri="{BB962C8B-B14F-4D97-AF65-F5344CB8AC3E}">
        <p14:creationId xmlns:p14="http://schemas.microsoft.com/office/powerpoint/2010/main" val="28208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A89F2-CD99-D0E6-9030-A523F498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A3ADDBFA-F408-CCE0-9F76-00683DF4C55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5373543" cy="633670"/>
            <a:chOff x="2915855" y="2296212"/>
            <a:chExt cx="5373543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FB7C6086-CA4E-2945-F09D-DE8635D9CCCD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299" y="2296212"/>
              <a:ext cx="4861099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06C6DB3-F1BF-3B8A-7DF1-9F013FE8F888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6CD4BB5A-9AF6-9B70-468E-EA246E69F78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E16102CB-793B-08C8-7BA2-9B558754BDE0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8542C463-9FBF-BF8C-652F-3C2C5F5AE24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49688" y="1405344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8E1C6D53-3753-F22C-2A71-B78F7873109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33913" y="1588423"/>
            <a:ext cx="8587840" cy="52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sz="2800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象征意义主功能区展示词云图和情感倾向分布</a:t>
            </a:r>
            <a:endParaRPr lang="en-US" altLang="zh-CN" sz="2800" dirty="0">
              <a:solidFill>
                <a:srgbClr val="C00000"/>
              </a:solidFill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04ABAD-B299-AF2C-8962-8367F3C07F26}"/>
              </a:ext>
            </a:extLst>
          </p:cNvPr>
          <p:cNvSpPr txBox="1"/>
          <p:nvPr/>
        </p:nvSpPr>
        <p:spPr>
          <a:xfrm>
            <a:off x="1241800" y="4668432"/>
            <a:ext cx="1009723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帮助读者最快速度掌握古籍内涵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通过象征意义的情感分布，不难看出古人创作时的灵感源泉出自什么因素。</a:t>
            </a:r>
            <a:endParaRPr lang="zh-CN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60EDDD-5064-A91C-1575-9F6EB685B48D}"/>
              </a:ext>
            </a:extLst>
          </p:cNvPr>
          <p:cNvSpPr txBox="1"/>
          <p:nvPr/>
        </p:nvSpPr>
        <p:spPr>
          <a:xfrm>
            <a:off x="1286551" y="2736307"/>
            <a:ext cx="9383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降低读者学习门槛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帮助读者在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秒内把握全书象征意义分布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05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云纹47777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290" y="-130175"/>
            <a:ext cx="12192000" cy="6096000"/>
          </a:xfrm>
          <a:prstGeom prst="rect">
            <a:avLst/>
          </a:prstGeom>
        </p:spPr>
      </p:pic>
      <p:pic>
        <p:nvPicPr>
          <p:cNvPr id="8" name="图片 7" descr="云纹45555555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511810" y="-167640"/>
            <a:ext cx="12192000" cy="6096000"/>
          </a:xfrm>
          <a:prstGeom prst="rect">
            <a:avLst/>
          </a:prstGeom>
        </p:spPr>
      </p:pic>
      <p:pic>
        <p:nvPicPr>
          <p:cNvPr id="4" name="图片 3" descr="3-16-3888889889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990080"/>
          </a:xfrm>
          <a:prstGeom prst="rect">
            <a:avLst/>
          </a:prstGeom>
        </p:spPr>
      </p:pic>
      <p:pic>
        <p:nvPicPr>
          <p:cNvPr id="5" name="图片 4" descr="3-16-356666"/>
          <p:cNvPicPr>
            <a:picLocks noChangeAspect="1"/>
          </p:cNvPicPr>
          <p:nvPr/>
        </p:nvPicPr>
        <p:blipFill>
          <a:blip r:embed="rId22"/>
          <a:srcRect l="15990" t="19042" r="68786" b="51802"/>
          <a:stretch>
            <a:fillRect/>
          </a:stretch>
        </p:blipFill>
        <p:spPr>
          <a:xfrm>
            <a:off x="1119505" y="434975"/>
            <a:ext cx="1599565" cy="1531620"/>
          </a:xfrm>
          <a:prstGeom prst="rect">
            <a:avLst/>
          </a:prstGeom>
        </p:spPr>
      </p:pic>
      <p:pic>
        <p:nvPicPr>
          <p:cNvPr id="11" name="图片 10" descr="51miz-E1138878-C126368F"/>
          <p:cNvPicPr>
            <a:picLocks noChangeAspect="1"/>
          </p:cNvPicPr>
          <p:nvPr/>
        </p:nvPicPr>
        <p:blipFill>
          <a:blip r:embed="rId23"/>
          <a:srcRect t="15074" b="15750"/>
          <a:stretch>
            <a:fillRect/>
          </a:stretch>
        </p:blipFill>
        <p:spPr>
          <a:xfrm>
            <a:off x="598170" y="888682"/>
            <a:ext cx="10976610" cy="5080635"/>
          </a:xfrm>
          <a:prstGeom prst="rect">
            <a:avLst/>
          </a:prstGeom>
        </p:spPr>
      </p:pic>
      <p:pic>
        <p:nvPicPr>
          <p:cNvPr id="10" name="图片 9" descr="51miz-E1218257-DC66E36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74965" y="4290060"/>
            <a:ext cx="3599815" cy="27000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11872" y="2235510"/>
            <a:ext cx="15621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</a:t>
            </a:r>
          </a:p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录</a:t>
            </a:r>
          </a:p>
        </p:txBody>
      </p:sp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4925762" y="2104123"/>
            <a:ext cx="3284220" cy="604305"/>
            <a:chOff x="2915855" y="2345106"/>
            <a:chExt cx="3284220" cy="604305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42270" y="2345107"/>
              <a:ext cx="2757805" cy="604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舒体" panose="02010601030101010101" pitchFamily="2" charset="-122"/>
                  <a:ea typeface="汉呈王天喜榜书" panose="02010601030101010101" charset="-122"/>
                  <a:sym typeface="+mn-ea"/>
                </a:rPr>
                <a:t>  </a:t>
              </a:r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作品背景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6"/>
              <a:ext cx="512416" cy="583565"/>
              <a:chOff x="6209565" y="1893037"/>
              <a:chExt cx="882438" cy="1004964"/>
            </a:xfrm>
          </p:grpSpPr>
          <p:sp>
            <p:nvSpPr>
              <p:cNvPr id="47" name="PA-椭圆 46"/>
              <p:cNvSpPr/>
              <p:nvPr>
                <p:custDataLst>
                  <p:tags r:id="rId15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a等风的人 (非商业使用)" panose="02010600010101010101" charset="-122"/>
                  <a:ea typeface="Aa等风的人 (非商业使用)" panose="02010600010101010101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269190" y="1893037"/>
                <a:ext cx="763104" cy="1004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壹</a:t>
                </a:r>
              </a:p>
            </p:txBody>
          </p:sp>
        </p:grpSp>
      </p:grpSp>
      <p:grpSp>
        <p:nvGrpSpPr>
          <p:cNvPr id="3" name="PA-组合 1"/>
          <p:cNvGrpSpPr/>
          <p:nvPr>
            <p:custDataLst>
              <p:tags r:id="rId2"/>
            </p:custDataLst>
          </p:nvPr>
        </p:nvGrpSpPr>
        <p:grpSpPr>
          <a:xfrm>
            <a:off x="4925762" y="3567015"/>
            <a:ext cx="5120025" cy="667973"/>
            <a:chOff x="2915855" y="2281887"/>
            <a:chExt cx="5120025" cy="667973"/>
          </a:xfrm>
        </p:grpSpPr>
        <p:sp>
          <p:nvSpPr>
            <p:cNvPr id="6" name="PA-矩形 1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442269" y="2345107"/>
              <a:ext cx="4593611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</a:t>
              </a:r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915855" y="2281887"/>
              <a:ext cx="512416" cy="646331"/>
              <a:chOff x="6209565" y="1784165"/>
              <a:chExt cx="882438" cy="1113053"/>
            </a:xfrm>
          </p:grpSpPr>
          <p:sp>
            <p:nvSpPr>
              <p:cNvPr id="14" name="PA-椭圆 46"/>
              <p:cNvSpPr/>
              <p:nvPr>
                <p:custDataLst>
                  <p:tags r:id="rId12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8" name="PA-文本框 47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249027" y="1784165"/>
                <a:ext cx="763104" cy="11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grpSp>
        <p:nvGrpSpPr>
          <p:cNvPr id="12" name="PA-组合 1">
            <a:extLst>
              <a:ext uri="{FF2B5EF4-FFF2-40B4-BE49-F238E27FC236}">
                <a16:creationId xmlns:a16="http://schemas.microsoft.com/office/drawing/2014/main" id="{B8F758C6-0EF9-B86C-349B-5747879C0D1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925762" y="2824938"/>
            <a:ext cx="3284220" cy="618218"/>
            <a:chOff x="2915855" y="2345107"/>
            <a:chExt cx="3284220" cy="618218"/>
          </a:xfrm>
        </p:grpSpPr>
        <p:sp>
          <p:nvSpPr>
            <p:cNvPr id="15" name="PA-矩形 19">
              <a:extLst>
                <a:ext uri="{FF2B5EF4-FFF2-40B4-BE49-F238E27FC236}">
                  <a16:creationId xmlns:a16="http://schemas.microsoft.com/office/drawing/2014/main" id="{DF0F0010-1C78-9C40-542A-27C838C311D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442270" y="2345107"/>
              <a:ext cx="2757805" cy="618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呈王天喜榜书" panose="02010601030101010101" charset="-122"/>
                  <a:ea typeface="汉呈王天喜榜书" panose="02010601030101010101" charset="-122"/>
                  <a:sym typeface="+mn-ea"/>
                </a:rPr>
                <a:t>  </a:t>
              </a:r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作品结构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510981E-0DC0-0895-3B6A-A5D556EAF10A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17" name="PA-椭圆 46">
                <a:extLst>
                  <a:ext uri="{FF2B5EF4-FFF2-40B4-BE49-F238E27FC236}">
                    <a16:creationId xmlns:a16="http://schemas.microsoft.com/office/drawing/2014/main" id="{AB55F124-54A2-197D-2778-A54C7FCAE56F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a等风的人 (非商业使用)" panose="02010600010101010101" charset="-122"/>
                  <a:ea typeface="Aa等风的人 (非商业使用)" panose="02010600010101010101" charset="-122"/>
                </a:endParaRPr>
              </a:p>
            </p:txBody>
          </p:sp>
          <p:sp>
            <p:nvSpPr>
              <p:cNvPr id="19" name="PA-文本框 47">
                <a:extLst>
                  <a:ext uri="{FF2B5EF4-FFF2-40B4-BE49-F238E27FC236}">
                    <a16:creationId xmlns:a16="http://schemas.microsoft.com/office/drawing/2014/main" id="{808A4FB9-06BB-F388-3E3C-7FADFD476E54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贰</a:t>
                </a:r>
              </a:p>
            </p:txBody>
          </p:sp>
        </p:grpSp>
      </p:grpSp>
      <p:grpSp>
        <p:nvGrpSpPr>
          <p:cNvPr id="20" name="PA-组合 1">
            <a:extLst>
              <a:ext uri="{FF2B5EF4-FFF2-40B4-BE49-F238E27FC236}">
                <a16:creationId xmlns:a16="http://schemas.microsoft.com/office/drawing/2014/main" id="{95931A9A-BEB3-7C94-C923-108A1E94AE1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925762" y="4361925"/>
            <a:ext cx="3284220" cy="646331"/>
            <a:chOff x="2915855" y="2345107"/>
            <a:chExt cx="3284220" cy="646331"/>
          </a:xfrm>
        </p:grpSpPr>
        <p:sp>
          <p:nvSpPr>
            <p:cNvPr id="21" name="PA-矩形 19">
              <a:extLst>
                <a:ext uri="{FF2B5EF4-FFF2-40B4-BE49-F238E27FC236}">
                  <a16:creationId xmlns:a16="http://schemas.microsoft.com/office/drawing/2014/main" id="{B44433B2-ABB4-57E0-CD24-2379E9A631E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442270" y="2345107"/>
              <a:ext cx="2757805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</a:t>
              </a:r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测试与使用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3C4B2BC-2EB3-5368-70B1-C3A540C1DDCA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646331"/>
              <a:chOff x="6209565" y="1893037"/>
              <a:chExt cx="882438" cy="1113053"/>
            </a:xfrm>
          </p:grpSpPr>
          <p:sp>
            <p:nvSpPr>
              <p:cNvPr id="24" name="PA-椭圆 46">
                <a:extLst>
                  <a:ext uri="{FF2B5EF4-FFF2-40B4-BE49-F238E27FC236}">
                    <a16:creationId xmlns:a16="http://schemas.microsoft.com/office/drawing/2014/main" id="{A19B2440-3427-1E4F-2E84-3BFC05726B14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PA-文本框 47">
                <a:extLst>
                  <a:ext uri="{FF2B5EF4-FFF2-40B4-BE49-F238E27FC236}">
                    <a16:creationId xmlns:a16="http://schemas.microsoft.com/office/drawing/2014/main" id="{00413858-5CAA-5C77-2F1C-627E5AC21357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269190" y="1893037"/>
                <a:ext cx="763104" cy="11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肆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5602F-6A9E-4FA9-F8E8-D28CB90A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7DDFC4F0-A5CD-3832-6B70-380985A3D54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5676241" cy="633670"/>
            <a:chOff x="2915855" y="2296212"/>
            <a:chExt cx="5676241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B983EE83-F569-482A-2C42-64D3FEF22CB2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299" y="2296212"/>
              <a:ext cx="5163797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E9D8B96-6CCE-AB03-BD9F-A6668BECF6D9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9583886A-5468-3357-E600-47725B5D656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2A303175-B5B2-AF39-D714-5E4FE4D86500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823AFB00-9CD6-7236-4CC1-B4B3ED2B5BA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00747" y="1169920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A8B3FB69-AF2E-1234-CB5E-023B9ABFEC8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82445" y="1437505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主功能区二：学术价值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743008-6D1C-286F-3CEC-3A5E3650C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344" y="1954145"/>
            <a:ext cx="5786169" cy="446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58C204-7C3D-49A5-AE00-2B38BBE5AE82}"/>
              </a:ext>
            </a:extLst>
          </p:cNvPr>
          <p:cNvSpPr txBox="1"/>
          <p:nvPr/>
        </p:nvSpPr>
        <p:spPr>
          <a:xfrm>
            <a:off x="7426346" y="1954145"/>
            <a:ext cx="39461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科学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哲学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文学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</a:pP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学术价值来源：</a:t>
            </a:r>
            <a:r>
              <a:rPr lang="zh-CN" altLang="en-US" sz="28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知网</a:t>
            </a:r>
            <a:endParaRPr lang="zh-CN" altLang="zh-CN" sz="2800" kern="1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7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7701B-909A-9944-FA76-565AD717A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3603BABF-5D8B-4FF0-5B1B-2341C698BAC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5729459" cy="633670"/>
            <a:chOff x="2915855" y="2296212"/>
            <a:chExt cx="5729459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77DBF45B-825E-B81A-61CE-BD6D48A5263C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5217014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0A402FB-F8B1-8B50-581D-914708331CEB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59C36B9F-4D12-4195-5E0F-BDCC15D63A72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541C70D0-5E65-4C6F-2E71-7657494AA950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64633AE0-09EA-E788-70D3-6BB667EBB35E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10473" y="1101510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281F4FE8-E418-F654-9A61-783D356DBA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94698" y="1342912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主功能区二：学术价值（续）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54EDE-FEEC-1D67-A763-F9648ACEC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450" y="537460"/>
            <a:ext cx="4022166" cy="587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F806133-AD0A-C647-DEE7-271B730BB373}"/>
              </a:ext>
            </a:extLst>
          </p:cNvPr>
          <p:cNvSpPr txBox="1"/>
          <p:nvPr/>
        </p:nvSpPr>
        <p:spPr>
          <a:xfrm>
            <a:off x="1066706" y="2877271"/>
            <a:ext cx="44349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形式：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论文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链接</a:t>
            </a: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zh-CN" sz="28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学习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方式：点击相关链接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40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312F-38E3-8968-E511-B98C1B8F6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73739EB1-0783-5CAC-27F4-E33660C3A6D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5196971" cy="633670"/>
            <a:chOff x="2915855" y="2296212"/>
            <a:chExt cx="5196971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685F2A55-CEC4-2471-AB08-D8A7B3E2F1E2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4684526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20E447F-6CB4-6F65-CD03-54624C91C34F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8E296993-E311-02C8-BB23-3A627C19E0E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05A1AF42-2917-307C-ED48-8F3F971E18A0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D46ACF16-858E-09F5-762C-BF38338D2B6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10473" y="1101510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4D4178C8-B753-D77F-979C-50D58AE801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94698" y="1342912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主功能区二：学术价值（续）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E333B0-2353-2F4E-4DC6-6E8DC8C3695E}"/>
              </a:ext>
            </a:extLst>
          </p:cNvPr>
          <p:cNvSpPr txBox="1"/>
          <p:nvPr/>
        </p:nvSpPr>
        <p:spPr>
          <a:xfrm>
            <a:off x="9015702" y="5559210"/>
            <a:ext cx="2962937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数据来源：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搜狐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</a:pP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形式：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可视化演示图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D52765-06E2-E3E0-4029-9A927C39A2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00"/>
          <a:stretch/>
        </p:blipFill>
        <p:spPr>
          <a:xfrm>
            <a:off x="810473" y="2154586"/>
            <a:ext cx="7935318" cy="42779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D9CCDD-26F3-F792-3CE5-9257B843291E}"/>
              </a:ext>
            </a:extLst>
          </p:cNvPr>
          <p:cNvSpPr txBox="1"/>
          <p:nvPr/>
        </p:nvSpPr>
        <p:spPr>
          <a:xfrm>
            <a:off x="470601" y="1252598"/>
            <a:ext cx="1056132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全球图</a:t>
            </a:r>
            <a:r>
              <a:rPr lang="zh-CN" altLang="en-US" sz="2400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地理学名著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分布情况</a:t>
            </a:r>
            <a:r>
              <a:rPr lang="en-US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地球仪</a:t>
            </a:r>
            <a:r>
              <a:rPr lang="zh-CN" altLang="en-US" sz="2400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世界对地理学的喜爱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程度</a:t>
            </a:r>
            <a:endParaRPr lang="zh-CN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72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B4F07-BBE7-6871-14FA-4E5893D2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DDD45174-F83A-44F5-1A4C-D49FDCF34FA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80" y="436932"/>
            <a:ext cx="5379861" cy="633670"/>
            <a:chOff x="2915849" y="2296212"/>
            <a:chExt cx="2953010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A377D60A-288F-54B6-3048-EAC01ACF20DF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276215" y="2296212"/>
              <a:ext cx="2592644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01722AC-2C2C-B1E0-EEC8-77433830A8F8}"/>
                </a:ext>
              </a:extLst>
            </p:cNvPr>
            <p:cNvGrpSpPr/>
            <p:nvPr/>
          </p:nvGrpSpPr>
          <p:grpSpPr>
            <a:xfrm>
              <a:off x="2915849" y="2345107"/>
              <a:ext cx="325743" cy="584775"/>
              <a:chOff x="6209566" y="1893037"/>
              <a:chExt cx="560967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B02FB3D9-0BD5-9F3A-4A23-0134EC5CBAF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6" y="1981955"/>
                <a:ext cx="560967" cy="8824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D23FFFF6-9EDC-6EFA-BFDC-E2EDCB19D559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1" y="1893037"/>
                <a:ext cx="447695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8E0B09D0-7FA9-D12A-8EBB-26BB057DF2C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99088" y="3036887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506F2FBF-B9C7-2D81-CDAF-E17CBAD8D7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0883" y="3155129"/>
            <a:ext cx="10208623" cy="95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学术价值主功能区优势分析：展示出山海经对现代的巨大贡献和可研究性，方便加大研究人员挖掘兴趣。</a:t>
            </a:r>
            <a:endParaRPr lang="en-US" altLang="zh-CN" sz="2800" dirty="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86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/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8665383" cy="1195684"/>
            <a:chOff x="2915855" y="2296212"/>
            <a:chExt cx="8665383" cy="1195684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299" y="2296212"/>
              <a:ext cx="8152939" cy="1195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/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00747" y="1169920"/>
            <a:ext cx="784225" cy="784225"/>
          </a:xfrm>
          <a:prstGeom prst="rect">
            <a:avLst/>
          </a:prstGeom>
        </p:spPr>
      </p:pic>
      <p:sp>
        <p:nvSpPr>
          <p:cNvPr id="2" name="PA-矩形 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82445" y="1437505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地图演示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8D13F9-8CED-E685-59DB-20E4762EA7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0361" y="2442689"/>
            <a:ext cx="8911277" cy="371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10B501-5687-4B1F-755E-480DACB77774}"/>
              </a:ext>
            </a:extLst>
          </p:cNvPr>
          <p:cNvSpPr txBox="1"/>
          <p:nvPr/>
        </p:nvSpPr>
        <p:spPr>
          <a:xfrm>
            <a:off x="1684972" y="1896610"/>
            <a:ext cx="8457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各位置异兽数量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象形柱图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山海经奇物地理位置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统计图</a:t>
            </a:r>
            <a:endParaRPr lang="en-US" altLang="zh-CN" sz="2400" dirty="0"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9D691-7536-59BB-B8D2-52CBE51F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4230F44B-020A-4E02-15DD-06740312AFC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9535641" cy="1195684"/>
            <a:chOff x="2915855" y="2296212"/>
            <a:chExt cx="9535641" cy="1195684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2AF66684-5A3E-8F54-2243-A16B2E71C024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9023196" cy="1195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61BB80E-01E9-FE81-717D-1C43C19DDAA9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48DAC741-FF38-B945-2E11-12CF7EEF76D9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62243B58-FEF2-8344-8CD7-DBC0DA55F75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A864C25C-DF28-C9C9-9F6E-5320FEF0C52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00747" y="1169920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873AA84E-397E-0436-3C41-F1C1EE14188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82445" y="1437505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地图演示（续）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34CBA3-299E-9B09-A162-5005612E98C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00" r="1551"/>
          <a:stretch/>
        </p:blipFill>
        <p:spPr>
          <a:xfrm>
            <a:off x="470470" y="1954145"/>
            <a:ext cx="8025830" cy="435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A387CC-8B80-4ED8-EEC0-0C6ED4AC9885}"/>
              </a:ext>
            </a:extLst>
          </p:cNvPr>
          <p:cNvSpPr txBox="1"/>
          <p:nvPr/>
        </p:nvSpPr>
        <p:spPr>
          <a:xfrm>
            <a:off x="8496300" y="2516159"/>
            <a:ext cx="34442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8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多角度</a:t>
            </a:r>
            <a:r>
              <a:rPr lang="zh-CN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统计异兽数量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8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省份</a:t>
            </a:r>
            <a:endParaRPr lang="en-US" altLang="zh-CN" sz="28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8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方位</a:t>
            </a:r>
            <a:endParaRPr lang="en-US" altLang="zh-CN" sz="28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8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书的章节</a:t>
            </a:r>
            <a:endParaRPr lang="en-US" altLang="zh-CN" sz="28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8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科属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47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59429-469D-57A2-0FDF-782275850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ECB5D4A6-456E-91AB-D144-DBADBCF47B2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6117677" cy="633670"/>
            <a:chOff x="2915855" y="2296212"/>
            <a:chExt cx="6117677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B8277D57-24C7-946C-4BEE-5A2E40BCE0D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5605232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AE688C2-875C-E2DF-9F44-EF70A227BDF9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91B10AD7-1CE4-4809-1EF7-EEF16B7BB38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86D7318A-12E3-D015-E0AC-F3165FD13927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71190FE2-2846-C01D-9562-BBE443632B23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00747" y="1169920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8051192C-67EC-CF1F-6A6A-8D56FB26398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82445" y="1437505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地图演示（续）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417DAD-58C2-1FE6-95FB-6700EA9F1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291" y="2487803"/>
            <a:ext cx="8917428" cy="3998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BA662BC1-72EC-A7FC-13F0-989F5D1954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1" y="2053463"/>
            <a:ext cx="2560469" cy="333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64DAB-A584-0B46-2CF3-C23FCE79D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C34B6299-0BB7-EB44-A303-FD396B10C1C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80" y="436932"/>
            <a:ext cx="5379861" cy="633670"/>
            <a:chOff x="2915849" y="2296212"/>
            <a:chExt cx="2953010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28FBFD3D-A641-4431-0477-F6A0D5552D8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276215" y="2296212"/>
              <a:ext cx="2592644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DCD1F98-E8EB-FF30-54DD-FCCD9216DB28}"/>
                </a:ext>
              </a:extLst>
            </p:cNvPr>
            <p:cNvGrpSpPr/>
            <p:nvPr/>
          </p:nvGrpSpPr>
          <p:grpSpPr>
            <a:xfrm>
              <a:off x="2915849" y="2345107"/>
              <a:ext cx="325743" cy="584775"/>
              <a:chOff x="6209566" y="1893037"/>
              <a:chExt cx="560967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05FEF8C6-ED82-1FE6-3175-7E16D992913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6" y="1981955"/>
                <a:ext cx="560967" cy="8824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0A2F04A7-1138-5539-0001-C6B641410E2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1" y="1893037"/>
                <a:ext cx="447695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CADCD1F1-7EFD-248C-5651-522EDE2B56AC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98860" y="1429432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3F9AE52C-EC42-F5F5-F9CE-9EE8FB34B1D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3085" y="1590725"/>
            <a:ext cx="9735657" cy="95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地图演示主功能区优势分析：</a:t>
            </a:r>
            <a:r>
              <a:rPr lang="zh-CN" altLang="en-US" sz="2800" dirty="0">
                <a:solidFill>
                  <a:srgbClr val="FF0000"/>
                </a:solidFill>
                <a:ea typeface="楷体" panose="02010609060101010101" pitchFamily="49" charset="-122"/>
              </a:rPr>
              <a:t>解决</a:t>
            </a:r>
            <a:r>
              <a:rPr lang="zh-CN" altLang="en-US" sz="2800" dirty="0">
                <a:solidFill>
                  <a:srgbClr val="FF0000"/>
                </a:solidFill>
                <a:ea typeface="楷体" panose="02010609060101010101" pitchFamily="49" charset="-122"/>
                <a:sym typeface="+mn-ea"/>
              </a:rPr>
              <a:t>技术成本高昂问题。</a:t>
            </a:r>
            <a:endParaRPr lang="en-US" altLang="zh-CN" sz="2800" dirty="0">
              <a:solidFill>
                <a:srgbClr val="FF0000"/>
              </a:solidFill>
              <a:ea typeface="楷体" panose="02010609060101010101" pitchFamily="49" charset="-122"/>
              <a:sym typeface="+mn-ea"/>
            </a:endParaRPr>
          </a:p>
          <a:p>
            <a:pPr>
              <a:defRPr/>
            </a:pPr>
            <a:endParaRPr lang="en-US" altLang="zh-CN" sz="2800" dirty="0">
              <a:solidFill>
                <a:srgbClr val="C00000"/>
              </a:solidFill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C091BE-6867-154A-3DF3-34D958E1DB2E}"/>
              </a:ext>
            </a:extLst>
          </p:cNvPr>
          <p:cNvSpPr txBox="1"/>
          <p:nvPr/>
        </p:nvSpPr>
        <p:spPr>
          <a:xfrm>
            <a:off x="2456830" y="3429000"/>
            <a:ext cx="7278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       进行页面地图展示较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AR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VR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等数字化修复与展示技术的落地与推广成本更低；利用可交互式图表设计，方便用户进行交互查看使用，更有直观性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3080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81027-696F-7278-FA8E-45A1A395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55" y="828483"/>
            <a:ext cx="8020946" cy="71491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可交互式图表展示</a:t>
            </a:r>
          </a:p>
        </p:txBody>
      </p:sp>
      <p:pic>
        <p:nvPicPr>
          <p:cNvPr id="4" name="6月26日">
            <a:hlinkClick r:id="" action="ppaction://media"/>
            <a:extLst>
              <a:ext uri="{FF2B5EF4-FFF2-40B4-BE49-F238E27FC236}">
                <a16:creationId xmlns:a16="http://schemas.microsoft.com/office/drawing/2014/main" id="{6AC290AF-4CEE-E80F-C016-5AFD4C987F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382" y="1722854"/>
            <a:ext cx="6573476" cy="4104305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3E7815-15F4-C394-891A-C443085FC9DD}"/>
              </a:ext>
            </a:extLst>
          </p:cNvPr>
          <p:cNvSpPr txBox="1"/>
          <p:nvPr/>
        </p:nvSpPr>
        <p:spPr>
          <a:xfrm>
            <a:off x="7800858" y="2620463"/>
            <a:ext cx="4295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我们大多数可交互式图表均提供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下载功能，可以直接在网站上下载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我们所做出的可视化柱形图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条形图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等，方便大家使用。</a:t>
            </a:r>
          </a:p>
        </p:txBody>
      </p:sp>
    </p:spTree>
    <p:extLst>
      <p:ext uri="{BB962C8B-B14F-4D97-AF65-F5344CB8AC3E}">
        <p14:creationId xmlns:p14="http://schemas.microsoft.com/office/powerpoint/2010/main" val="24190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C45BF-3397-A9AC-A657-8EB99DE75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44E4CD12-814B-6396-92F4-725452002B2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7044689" cy="1195684"/>
            <a:chOff x="2915855" y="2296212"/>
            <a:chExt cx="7044689" cy="1195684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A79DE095-B0EA-B904-E1DC-7EFA3713F771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6532244" cy="1195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27E05B1-3963-677F-1692-4E3BFABCBDE6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27CB8B58-F509-C5FB-75A5-3DBFF70B318F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24B9FEB8-2C86-13D3-1BC6-1D7344ED8134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CD76E73F-7904-1329-8C9C-35644A9ECA03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00746" y="858753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806F6959-9772-8BE4-5E7F-23B752BD550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50960" y="1070602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资料分析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C99345-3A00-9A95-448B-D2FDC06286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42"/>
          <a:stretch/>
        </p:blipFill>
        <p:spPr>
          <a:xfrm>
            <a:off x="2614711" y="1749040"/>
            <a:ext cx="7866495" cy="433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图片包含 图示&#10;&#10;AI 生成的内容可能不正确。">
            <a:extLst>
              <a:ext uri="{FF2B5EF4-FFF2-40B4-BE49-F238E27FC236}">
                <a16:creationId xmlns:a16="http://schemas.microsoft.com/office/drawing/2014/main" id="{7DE3DCBA-2D09-C9C7-EEAC-9D43D2474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3" y="1749040"/>
            <a:ext cx="1682668" cy="44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3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云纹4777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" y="-130175"/>
            <a:ext cx="12192000" cy="6096000"/>
          </a:xfrm>
          <a:prstGeom prst="rect">
            <a:avLst/>
          </a:prstGeom>
        </p:spPr>
      </p:pic>
      <p:pic>
        <p:nvPicPr>
          <p:cNvPr id="8" name="图片 7" descr="云纹4555555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11810" y="-167640"/>
            <a:ext cx="12192000" cy="6096000"/>
          </a:xfrm>
          <a:prstGeom prst="rect">
            <a:avLst/>
          </a:prstGeom>
        </p:spPr>
      </p:pic>
      <p:pic>
        <p:nvPicPr>
          <p:cNvPr id="4" name="图片 3" descr="3-16-388888988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990080"/>
          </a:xfrm>
          <a:prstGeom prst="rect">
            <a:avLst/>
          </a:prstGeom>
        </p:spPr>
      </p:pic>
      <p:pic>
        <p:nvPicPr>
          <p:cNvPr id="5" name="图片 4" descr="3-16-356666"/>
          <p:cNvPicPr>
            <a:picLocks noChangeAspect="1"/>
          </p:cNvPicPr>
          <p:nvPr/>
        </p:nvPicPr>
        <p:blipFill>
          <a:blip r:embed="rId10"/>
          <a:srcRect l="15990" t="19042" r="68786" b="51802"/>
          <a:stretch>
            <a:fillRect/>
          </a:stretch>
        </p:blipFill>
        <p:spPr>
          <a:xfrm>
            <a:off x="1119505" y="434975"/>
            <a:ext cx="1599565" cy="1531620"/>
          </a:xfrm>
          <a:prstGeom prst="rect">
            <a:avLst/>
          </a:prstGeom>
        </p:spPr>
      </p:pic>
      <p:pic>
        <p:nvPicPr>
          <p:cNvPr id="11" name="图片 10" descr="51miz-E1138878-C126368F"/>
          <p:cNvPicPr>
            <a:picLocks noChangeAspect="1"/>
          </p:cNvPicPr>
          <p:nvPr/>
        </p:nvPicPr>
        <p:blipFill>
          <a:blip r:embed="rId11"/>
          <a:srcRect t="15074" b="15750"/>
          <a:stretch>
            <a:fillRect/>
          </a:stretch>
        </p:blipFill>
        <p:spPr>
          <a:xfrm>
            <a:off x="703580" y="889000"/>
            <a:ext cx="10976610" cy="5080635"/>
          </a:xfrm>
          <a:prstGeom prst="rect">
            <a:avLst/>
          </a:prstGeom>
        </p:spPr>
      </p:pic>
      <p:pic>
        <p:nvPicPr>
          <p:cNvPr id="10" name="图片 9" descr="51miz-E1218257-DC66E3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4965" y="4290060"/>
            <a:ext cx="3599815" cy="2700020"/>
          </a:xfrm>
          <a:prstGeom prst="rect">
            <a:avLst/>
          </a:prstGeom>
        </p:spPr>
      </p:pic>
      <p:sp>
        <p:nvSpPr>
          <p:cNvPr id="12" name="PA-矩形 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90555" y="3168702"/>
            <a:ext cx="4879340" cy="86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作品背景</a:t>
            </a:r>
            <a:endParaRPr lang="zh-CN" altLang="en-US" sz="4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5" name="PA-椭圆 46"/>
          <p:cNvSpPr/>
          <p:nvPr>
            <p:custDataLst>
              <p:tags r:id="rId3"/>
            </p:custDataLst>
          </p:nvPr>
        </p:nvSpPr>
        <p:spPr>
          <a:xfrm>
            <a:off x="5496495" y="1889177"/>
            <a:ext cx="1267460" cy="12026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PA-文本框 47"/>
          <p:cNvSpPr txBox="1"/>
          <p:nvPr>
            <p:custDataLst>
              <p:tags r:id="rId4"/>
            </p:custDataLst>
          </p:nvPr>
        </p:nvSpPr>
        <p:spPr>
          <a:xfrm>
            <a:off x="5908610" y="1903856"/>
            <a:ext cx="4432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272773" y="4197319"/>
            <a:ext cx="415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宝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/>
      <p:bldP spid="17" grpId="0"/>
      <p:bldP spid="1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52959-35E1-89C4-66F7-E6CB1907F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56B0D06D-8422-88C3-F724-4603AB991E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6269025" cy="1195684"/>
            <a:chOff x="2915855" y="2296212"/>
            <a:chExt cx="6269025" cy="1195684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57905D2F-0785-386D-30E6-C4F56E91E8C5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299" y="2296212"/>
              <a:ext cx="5756581" cy="1195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47C812E-961D-D35A-A28E-8006A077377B}"/>
                </a:ext>
              </a:extLst>
            </p:cNvPr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EC7480E5-6E86-EC03-F051-5CE01F85454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CE03F630-79CA-7A32-A07F-0D62D3A18D41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D464E09A-20E0-527F-5D1E-B8F66635F0B0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00747" y="1169920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A64D29F1-A55A-3917-C1E7-75426FD0B25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82445" y="1437505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资料分析（续）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9DC3F-1C17-DAE1-9351-2A22E9BB73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0"/>
          <a:stretch/>
        </p:blipFill>
        <p:spPr>
          <a:xfrm>
            <a:off x="900747" y="2257289"/>
            <a:ext cx="10468039" cy="3115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67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D67ED-FDD3-DF94-297B-9FB1C40D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>
            <a:extLst>
              <a:ext uri="{FF2B5EF4-FFF2-40B4-BE49-F238E27FC236}">
                <a16:creationId xmlns:a16="http://schemas.microsoft.com/office/drawing/2014/main" id="{D051811C-99F9-8A47-8539-010F2B0A5DD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4280" y="436932"/>
            <a:ext cx="5379861" cy="633670"/>
            <a:chOff x="2915849" y="2296212"/>
            <a:chExt cx="2953010" cy="633670"/>
          </a:xfrm>
        </p:grpSpPr>
        <p:sp>
          <p:nvSpPr>
            <p:cNvPr id="22" name="PA-矩形 19">
              <a:extLst>
                <a:ext uri="{FF2B5EF4-FFF2-40B4-BE49-F238E27FC236}">
                  <a16:creationId xmlns:a16="http://schemas.microsoft.com/office/drawing/2014/main" id="{701D9C04-804F-237C-D1C9-8649A5F887CD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276215" y="2296212"/>
              <a:ext cx="2592644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作品介绍与优势分析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760B109-A498-F992-AD58-E6193B675E5F}"/>
                </a:ext>
              </a:extLst>
            </p:cNvPr>
            <p:cNvGrpSpPr/>
            <p:nvPr/>
          </p:nvGrpSpPr>
          <p:grpSpPr>
            <a:xfrm>
              <a:off x="2915849" y="2345107"/>
              <a:ext cx="325743" cy="584775"/>
              <a:chOff x="6209566" y="1893037"/>
              <a:chExt cx="560967" cy="1007047"/>
            </a:xfrm>
          </p:grpSpPr>
          <p:sp>
            <p:nvSpPr>
              <p:cNvPr id="47" name="PA-椭圆 46">
                <a:extLst>
                  <a:ext uri="{FF2B5EF4-FFF2-40B4-BE49-F238E27FC236}">
                    <a16:creationId xmlns:a16="http://schemas.microsoft.com/office/drawing/2014/main" id="{ADF24022-6F1C-6690-4865-CE1E4E8E848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6" y="1981955"/>
                <a:ext cx="560967" cy="8824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>
                <a:extLst>
                  <a:ext uri="{FF2B5EF4-FFF2-40B4-BE49-F238E27FC236}">
                    <a16:creationId xmlns:a16="http://schemas.microsoft.com/office/drawing/2014/main" id="{8C3676F4-35B8-A06A-3F31-5161E69BF34E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1" y="1893037"/>
                <a:ext cx="447695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叁</a:t>
                </a:r>
              </a:p>
            </p:txBody>
          </p:sp>
        </p:grpSp>
      </p:grpSp>
      <p:pic>
        <p:nvPicPr>
          <p:cNvPr id="19" name="图片 18" descr="51miz-E1140106-D9F6B3AC">
            <a:extLst>
              <a:ext uri="{FF2B5EF4-FFF2-40B4-BE49-F238E27FC236}">
                <a16:creationId xmlns:a16="http://schemas.microsoft.com/office/drawing/2014/main" id="{C4FEA7E6-96DE-A75D-2100-AEE9D94EAF60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98860" y="1429432"/>
            <a:ext cx="784225" cy="784225"/>
          </a:xfrm>
          <a:prstGeom prst="rect">
            <a:avLst/>
          </a:prstGeom>
        </p:spPr>
      </p:pic>
      <p:sp>
        <p:nvSpPr>
          <p:cNvPr id="2" name="PA-矩形 19">
            <a:extLst>
              <a:ext uri="{FF2B5EF4-FFF2-40B4-BE49-F238E27FC236}">
                <a16:creationId xmlns:a16="http://schemas.microsoft.com/office/drawing/2014/main" id="{6FCA670A-AA21-BE39-3A65-E253F8C31CD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3085" y="1590725"/>
            <a:ext cx="10208623" cy="52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资料分析主功能区优势分析：</a:t>
            </a:r>
            <a:r>
              <a:rPr lang="zh-CN" altLang="en-US" sz="2800" dirty="0">
                <a:solidFill>
                  <a:srgbClr val="FF0000"/>
                </a:solidFill>
                <a:ea typeface="楷体" panose="02010609060101010101" pitchFamily="49" charset="-122"/>
              </a:rPr>
              <a:t>解决</a:t>
            </a:r>
            <a:r>
              <a:rPr lang="zh-CN" altLang="en-US" sz="2800" dirty="0">
                <a:solidFill>
                  <a:srgbClr val="FF0000"/>
                </a:solidFill>
                <a:ea typeface="楷体" panose="02010609060101010101" pitchFamily="49" charset="-122"/>
                <a:sym typeface="+mn-ea"/>
              </a:rPr>
              <a:t>数据保存与管理挑战。</a:t>
            </a:r>
            <a:endParaRPr lang="en-US" altLang="zh-CN" sz="2800" dirty="0">
              <a:solidFill>
                <a:srgbClr val="C00000"/>
              </a:solidFill>
              <a:ea typeface="楷体" panose="02010609060101010101" pitchFamily="49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7324A0-DA72-C996-27EE-0DBC86B23701}"/>
              </a:ext>
            </a:extLst>
          </p:cNvPr>
          <p:cNvSpPr txBox="1"/>
          <p:nvPr/>
        </p:nvSpPr>
        <p:spPr>
          <a:xfrm>
            <a:off x="2405893" y="3379261"/>
            <a:ext cx="7280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       可视化展现古籍资料中异兽分布特征，体现山海经异兽的各种特征属性，展示出我们对提取出来的数据进行的可视化分析结果，呈现书籍内涵底蕴。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9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1D494-197E-693B-6D8A-B2ADA6D9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64" y="41036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后端技术的可迁移性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CA654-95AD-8606-68E8-74C7AEB59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我们项目是采用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数据库来存储数据的，大部分可视化图形也都是调用数据库来实现可视化的。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也就是说，我们的后端技术可以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无成本的迁移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至其他古籍的数据提取、录入和分析，虽然由于古籍不同导致分析、提取以及清洗等代码会发生相应改变，但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一站式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的代码框架可以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为其他古籍进行服务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 descr="51miz-E1140106-D9F6B3AC">
            <a:extLst>
              <a:ext uri="{FF2B5EF4-FFF2-40B4-BE49-F238E27FC236}">
                <a16:creationId xmlns:a16="http://schemas.microsoft.com/office/drawing/2014/main" id="{F05C9045-7FC7-2406-B3F1-B106CC5F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73804" y="681037"/>
            <a:ext cx="784225" cy="784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49986B-4AFE-7E44-AF97-C7FE272DE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08" y="2660760"/>
            <a:ext cx="4133313" cy="20884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2F320C-9ED2-40E2-D058-1E0E43C56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646" y="2660759"/>
            <a:ext cx="2373060" cy="20884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4DCDD1-9AEE-410C-D516-D72EEA11B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781" y="2660759"/>
            <a:ext cx="2525230" cy="20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C5101-2879-8006-A4B4-4A84E7914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云纹477778">
            <a:extLst>
              <a:ext uri="{FF2B5EF4-FFF2-40B4-BE49-F238E27FC236}">
                <a16:creationId xmlns:a16="http://schemas.microsoft.com/office/drawing/2014/main" id="{C8BE66BA-89B4-0BF3-8C01-D3D5D15B8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" y="-130175"/>
            <a:ext cx="12192000" cy="6096000"/>
          </a:xfrm>
          <a:prstGeom prst="rect">
            <a:avLst/>
          </a:prstGeom>
        </p:spPr>
      </p:pic>
      <p:pic>
        <p:nvPicPr>
          <p:cNvPr id="8" name="图片 7" descr="云纹455555555">
            <a:extLst>
              <a:ext uri="{FF2B5EF4-FFF2-40B4-BE49-F238E27FC236}">
                <a16:creationId xmlns:a16="http://schemas.microsoft.com/office/drawing/2014/main" id="{218B00F0-1F92-E349-2354-E781F64A6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1810" y="-167640"/>
            <a:ext cx="12192000" cy="6096000"/>
          </a:xfrm>
          <a:prstGeom prst="rect">
            <a:avLst/>
          </a:prstGeom>
        </p:spPr>
      </p:pic>
      <p:pic>
        <p:nvPicPr>
          <p:cNvPr id="4" name="图片 3" descr="3-16-38888898898">
            <a:extLst>
              <a:ext uri="{FF2B5EF4-FFF2-40B4-BE49-F238E27FC236}">
                <a16:creationId xmlns:a16="http://schemas.microsoft.com/office/drawing/2014/main" id="{FE05685E-B126-17D3-2701-60488B219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990080"/>
          </a:xfrm>
          <a:prstGeom prst="rect">
            <a:avLst/>
          </a:prstGeom>
        </p:spPr>
      </p:pic>
      <p:pic>
        <p:nvPicPr>
          <p:cNvPr id="5" name="图片 4" descr="3-16-356666">
            <a:extLst>
              <a:ext uri="{FF2B5EF4-FFF2-40B4-BE49-F238E27FC236}">
                <a16:creationId xmlns:a16="http://schemas.microsoft.com/office/drawing/2014/main" id="{1E48FE94-A8B8-3240-D0AC-273AF17A9B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990" t="19042" r="68786" b="51802"/>
          <a:stretch>
            <a:fillRect/>
          </a:stretch>
        </p:blipFill>
        <p:spPr>
          <a:xfrm>
            <a:off x="1119505" y="434975"/>
            <a:ext cx="1599565" cy="1531620"/>
          </a:xfrm>
          <a:prstGeom prst="rect">
            <a:avLst/>
          </a:prstGeom>
        </p:spPr>
      </p:pic>
      <p:pic>
        <p:nvPicPr>
          <p:cNvPr id="11" name="图片 10" descr="51miz-E1138878-C126368F">
            <a:extLst>
              <a:ext uri="{FF2B5EF4-FFF2-40B4-BE49-F238E27FC236}">
                <a16:creationId xmlns:a16="http://schemas.microsoft.com/office/drawing/2014/main" id="{765D5515-8284-982F-471B-54AF8FFE360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5074" b="15750"/>
          <a:stretch>
            <a:fillRect/>
          </a:stretch>
        </p:blipFill>
        <p:spPr>
          <a:xfrm>
            <a:off x="703580" y="888682"/>
            <a:ext cx="10976610" cy="5080635"/>
          </a:xfrm>
          <a:prstGeom prst="rect">
            <a:avLst/>
          </a:prstGeom>
        </p:spPr>
      </p:pic>
      <p:pic>
        <p:nvPicPr>
          <p:cNvPr id="10" name="图片 9" descr="51miz-E1218257-DC66E360">
            <a:extLst>
              <a:ext uri="{FF2B5EF4-FFF2-40B4-BE49-F238E27FC236}">
                <a16:creationId xmlns:a16="http://schemas.microsoft.com/office/drawing/2014/main" id="{E5837845-2C89-C30E-B21B-35EDB08D7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4965" y="4290060"/>
            <a:ext cx="3599815" cy="2700020"/>
          </a:xfrm>
          <a:prstGeom prst="rect">
            <a:avLst/>
          </a:prstGeom>
        </p:spPr>
      </p:pic>
      <p:sp>
        <p:nvSpPr>
          <p:cNvPr id="12" name="PA-矩形 19">
            <a:extLst>
              <a:ext uri="{FF2B5EF4-FFF2-40B4-BE49-F238E27FC236}">
                <a16:creationId xmlns:a16="http://schemas.microsoft.com/office/drawing/2014/main" id="{8584649B-375A-F2DE-BD58-06D3AC378C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90555" y="3168702"/>
            <a:ext cx="4879340" cy="79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测试及使用</a:t>
            </a:r>
            <a:endParaRPr lang="zh-CN" altLang="en-US" sz="4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5" name="PA-椭圆 46">
            <a:extLst>
              <a:ext uri="{FF2B5EF4-FFF2-40B4-BE49-F238E27FC236}">
                <a16:creationId xmlns:a16="http://schemas.microsoft.com/office/drawing/2014/main" id="{BE1BCC44-0DDE-D013-714D-995DBA5DF68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96495" y="1889177"/>
            <a:ext cx="1267460" cy="12026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6" name="PA-文本框 47">
            <a:extLst>
              <a:ext uri="{FF2B5EF4-FFF2-40B4-BE49-F238E27FC236}">
                <a16:creationId xmlns:a16="http://schemas.microsoft.com/office/drawing/2014/main" id="{D4CFB0E5-35B9-3762-D059-B681C9AC254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908610" y="1936524"/>
            <a:ext cx="443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98BA77-2881-4FD4-C22F-8D8EED611611}"/>
              </a:ext>
            </a:extLst>
          </p:cNvPr>
          <p:cNvSpPr txBox="1"/>
          <p:nvPr/>
        </p:nvSpPr>
        <p:spPr>
          <a:xfrm>
            <a:off x="4217036" y="4329747"/>
            <a:ext cx="398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宝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86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/>
      <p:bldP spid="2" grpId="0"/>
      <p:bldP spid="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/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4121227" cy="633670"/>
            <a:chOff x="2915855" y="2296212"/>
            <a:chExt cx="4121227" cy="633670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428300" y="2296212"/>
              <a:ext cx="3608782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测试及使用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/>
              <p:cNvSpPr/>
              <p:nvPr>
                <p:custDataLst>
                  <p:tags r:id="rId3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肆</a:t>
                </a:r>
              </a:p>
            </p:txBody>
          </p:sp>
        </p:grpSp>
      </p:grp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1517126" y="2588807"/>
            <a:ext cx="9859272" cy="57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         </a:t>
            </a:r>
            <a:r>
              <a:rPr lang="zh-CN" altLang="zh-CN" sz="2400" dirty="0"/>
              <a:t>经过我们的详细测试，未发现较大问题，详细情况见演示视频。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/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4112601" cy="633670"/>
            <a:chOff x="2915855" y="2296212"/>
            <a:chExt cx="4112601" cy="633670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3600156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测试及使用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7"/>
              <a:ext cx="512416" cy="584775"/>
              <a:chOff x="6209565" y="1893037"/>
              <a:chExt cx="882438" cy="1007047"/>
            </a:xfrm>
          </p:grpSpPr>
          <p:sp>
            <p:nvSpPr>
              <p:cNvPr id="47" name="PA-椭圆 46"/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肆</a:t>
                </a:r>
              </a:p>
            </p:txBody>
          </p:sp>
        </p:grpSp>
      </p:grpSp>
      <p:pic>
        <p:nvPicPr>
          <p:cNvPr id="19" name="图片 18" descr="51miz-E1140106-D9F6B3AC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006185" y="1297737"/>
            <a:ext cx="784225" cy="784225"/>
          </a:xfrm>
          <a:prstGeom prst="rect">
            <a:avLst/>
          </a:prstGeom>
        </p:spPr>
      </p:pic>
      <p:sp>
        <p:nvSpPr>
          <p:cNvPr id="2" name="PA-矩形 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05877" y="1515854"/>
            <a:ext cx="4313555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项目</a:t>
            </a:r>
            <a:r>
              <a:rPr lang="en-US" altLang="zh-CN" dirty="0" err="1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django</a:t>
            </a: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文件夹目录</a:t>
            </a:r>
            <a:endParaRPr lang="en-US" altLang="zh-CN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1398297" y="3940894"/>
            <a:ext cx="9186699" cy="187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  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这是我们项目的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django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文件夹目录，请在该目录下启动终端输入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python manage.py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runserver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来启动服务器体验前后端连接的完全网站体验（在配置好的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python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环境下运行，因为我们搭载了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diffusers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一定安装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pytorch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库和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transform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库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—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gpu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cpu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sym typeface="+mn-ea"/>
              </a:rPr>
              <a:t>版本我们均支持）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楷体" panose="02010609060101010101" pitchFamily="49" charset="-122"/>
              <a:cs typeface="PMingLiU" panose="02020500000000000000" pitchFamily="18" charset="-12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62E76-6B30-973C-02C9-85689C6CF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236" y="2218635"/>
            <a:ext cx="7348222" cy="154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8436" grpId="0"/>
      <p:bldP spid="1843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/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7151895" cy="632460"/>
            <a:chOff x="2915855" y="2296212"/>
            <a:chExt cx="6393343" cy="632460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428300" y="2296212"/>
              <a:ext cx="5880898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文化传承</a:t>
              </a:r>
              <a:r>
                <a:rPr lang="zh-CN" altLang="en-US" sz="32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痛点多</a:t>
              </a:r>
              <a:endParaRPr lang="zh-CN" altLang="en-US" sz="3200" spc="30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7"/>
              <a:ext cx="512416" cy="583565"/>
              <a:chOff x="6209565" y="1893037"/>
              <a:chExt cx="882438" cy="1004963"/>
            </a:xfrm>
          </p:grpSpPr>
          <p:sp>
            <p:nvSpPr>
              <p:cNvPr id="47" name="PA-椭圆 46"/>
              <p:cNvSpPr/>
              <p:nvPr>
                <p:custDataLst>
                  <p:tags r:id="rId3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269190" y="1893037"/>
                <a:ext cx="763104" cy="100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壹</a:t>
                </a: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E22B73A-A43F-376B-B0F4-43FBF7A3C967}"/>
              </a:ext>
            </a:extLst>
          </p:cNvPr>
          <p:cNvSpPr txBox="1"/>
          <p:nvPr/>
        </p:nvSpPr>
        <p:spPr>
          <a:xfrm>
            <a:off x="776098" y="2183503"/>
            <a:ext cx="69085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学习门槛高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lvl="1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普通读者对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山海经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中晦涩的文言文和庞杂的内容望而却步。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楷体" panose="02010609060101010101" pitchFamily="49" charset="-122"/>
            </a:endParaRPr>
          </a:p>
          <a:p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5FEA41-72F7-D98D-D9CC-68D2FB0DE294}"/>
              </a:ext>
            </a:extLst>
          </p:cNvPr>
          <p:cNvSpPr txBox="1"/>
          <p:nvPr/>
        </p:nvSpPr>
        <p:spPr>
          <a:xfrm>
            <a:off x="776098" y="4208456"/>
            <a:ext cx="67490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ea typeface="楷体" panose="02010609060101010101" pitchFamily="49" charset="-122"/>
              </a:rPr>
              <a:t>文化体验感不足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ea typeface="楷体" panose="02010609060101010101" pitchFamily="49" charset="-122"/>
            </a:endParaRPr>
          </a:p>
          <a:p>
            <a:pPr lvl="1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相比漫威、迪士尼等成熟的西方文化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山海经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</a:rPr>
              <a:t>尚未形成全球认知度高的文化符号，趣味性不足。</a:t>
            </a:r>
          </a:p>
        </p:txBody>
      </p:sp>
      <p:pic>
        <p:nvPicPr>
          <p:cNvPr id="1032" name="Picture 8" descr="当代艺术打开《山海经》的N种方式_凤凰网">
            <a:extLst>
              <a:ext uri="{FF2B5EF4-FFF2-40B4-BE49-F238E27FC236}">
                <a16:creationId xmlns:a16="http://schemas.microsoft.com/office/drawing/2014/main" id="{C3E0D1E1-8372-B724-230B-1A84E39C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624" y="793668"/>
            <a:ext cx="3489590" cy="2495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赋予传统文化新活力，遇见馆藏推出文化IP「遇见山海经」|山海经|馆藏|山海_新浪新闻">
            <a:extLst>
              <a:ext uri="{FF2B5EF4-FFF2-40B4-BE49-F238E27FC236}">
                <a16:creationId xmlns:a16="http://schemas.microsoft.com/office/drawing/2014/main" id="{CF3269CB-7098-9054-E97E-9B767A6C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9" y="3828350"/>
            <a:ext cx="3970682" cy="22359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/>
          <p:cNvGrpSpPr/>
          <p:nvPr>
            <p:custDataLst>
              <p:tags r:id="rId1"/>
            </p:custDataLst>
          </p:nvPr>
        </p:nvGrpSpPr>
        <p:grpSpPr>
          <a:xfrm>
            <a:off x="554290" y="436933"/>
            <a:ext cx="6628480" cy="632459"/>
            <a:chOff x="2915855" y="2296213"/>
            <a:chExt cx="6628480" cy="632459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428300" y="2296213"/>
              <a:ext cx="6116035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古籍物理</a:t>
              </a:r>
              <a:r>
                <a:rPr lang="zh-CN" altLang="en-US" sz="32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修复难</a:t>
              </a:r>
              <a:endParaRPr lang="zh-CN" altLang="en-US" sz="3200" spc="30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7"/>
              <a:ext cx="512416" cy="583565"/>
              <a:chOff x="6209565" y="1893037"/>
              <a:chExt cx="882438" cy="1004963"/>
            </a:xfrm>
          </p:grpSpPr>
          <p:sp>
            <p:nvSpPr>
              <p:cNvPr id="47" name="PA-椭圆 46"/>
              <p:cNvSpPr/>
              <p:nvPr>
                <p:custDataLst>
                  <p:tags r:id="rId3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269190" y="1893037"/>
                <a:ext cx="763104" cy="100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壹</a:t>
                </a: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4156113-1F9E-7A75-9B82-3A33CD5F42DF}"/>
              </a:ext>
            </a:extLst>
          </p:cNvPr>
          <p:cNvSpPr txBox="1"/>
          <p:nvPr/>
        </p:nvSpPr>
        <p:spPr>
          <a:xfrm>
            <a:off x="939433" y="1935613"/>
            <a:ext cx="52708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ea typeface="楷体" panose="02010609060101010101" pitchFamily="49" charset="-122"/>
              </a:rPr>
              <a:t>机构修复人才不足</a:t>
            </a:r>
            <a:endParaRPr lang="en-US" altLang="zh-CN" sz="2800" dirty="0">
              <a:ea typeface="楷体" panose="02010609060101010101" pitchFamily="49" charset="-122"/>
            </a:endParaRPr>
          </a:p>
          <a:p>
            <a:pPr lvl="1"/>
            <a:r>
              <a:rPr lang="zh-CN" altLang="en-US" sz="2400" dirty="0">
                <a:ea typeface="楷体" panose="02010609060101010101" pitchFamily="49" charset="-122"/>
              </a:rPr>
              <a:t>导致原著</a:t>
            </a:r>
            <a:r>
              <a:rPr lang="en-US" altLang="zh-CN" sz="2400" dirty="0">
                <a:ea typeface="楷体" panose="02010609060101010101" pitchFamily="49" charset="-122"/>
              </a:rPr>
              <a:t>	</a:t>
            </a:r>
            <a:r>
              <a:rPr lang="zh-CN" altLang="en-US" sz="2400" dirty="0">
                <a:ea typeface="楷体" panose="02010609060101010101" pitchFamily="49" charset="-122"/>
              </a:rPr>
              <a:t>古籍无法及时整理和开放利用，人工成本过高。</a:t>
            </a:r>
            <a:endParaRPr lang="en-US" altLang="zh-CN" sz="2400" dirty="0">
              <a:ea typeface="楷体" panose="02010609060101010101" pitchFamily="49" charset="-122"/>
            </a:endParaRPr>
          </a:p>
          <a:p>
            <a:pPr lvl="1"/>
            <a:endParaRPr lang="en-US" altLang="zh-CN" sz="2400" dirty="0">
              <a:ea typeface="楷体" panose="02010609060101010101" pitchFamily="49" charset="-122"/>
            </a:endParaRPr>
          </a:p>
          <a:p>
            <a:pPr lvl="1"/>
            <a:endParaRPr lang="en-US" altLang="zh-CN" sz="2400" dirty="0"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ea typeface="楷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ea typeface="楷体" panose="02010609060101010101" pitchFamily="49" charset="-122"/>
              </a:rPr>
              <a:t>研究成本过高</a:t>
            </a:r>
            <a:endParaRPr lang="en-US" altLang="zh-CN" sz="2800" dirty="0">
              <a:ea typeface="楷体" panose="02010609060101010101" pitchFamily="49" charset="-122"/>
            </a:endParaRPr>
          </a:p>
          <a:p>
            <a:r>
              <a:rPr lang="zh-CN" altLang="en-US" sz="2000" dirty="0"/>
              <a:t>  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古籍内容量大，研究人员需要研究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整本古籍，消耗大量时间才可以提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取有用的信息。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50" name="Picture 2" descr="当代艺术打开《山海经》的N种方式_凤凰网">
            <a:extLst>
              <a:ext uri="{FF2B5EF4-FFF2-40B4-BE49-F238E27FC236}">
                <a16:creationId xmlns:a16="http://schemas.microsoft.com/office/drawing/2014/main" id="{C280A27B-800C-FF0A-422D-75AED4A8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067" y="1667976"/>
            <a:ext cx="4762500" cy="2962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/>
          <p:cNvGrpSpPr/>
          <p:nvPr>
            <p:custDataLst>
              <p:tags r:id="rId1"/>
            </p:custDataLst>
          </p:nvPr>
        </p:nvGrpSpPr>
        <p:grpSpPr>
          <a:xfrm>
            <a:off x="554289" y="436932"/>
            <a:ext cx="8287014" cy="632460"/>
            <a:chOff x="2915855" y="2296212"/>
            <a:chExt cx="7769694" cy="632460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428300" y="2296212"/>
              <a:ext cx="7257249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现代技术</a:t>
              </a:r>
              <a:r>
                <a:rPr lang="zh-CN" altLang="en-US" sz="32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局限大</a:t>
              </a:r>
              <a:endParaRPr lang="zh-CN" altLang="en-US" sz="3200" spc="30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7"/>
              <a:ext cx="512416" cy="583565"/>
              <a:chOff x="6209565" y="1893037"/>
              <a:chExt cx="882438" cy="1004963"/>
            </a:xfrm>
          </p:grpSpPr>
          <p:sp>
            <p:nvSpPr>
              <p:cNvPr id="47" name="PA-椭圆 46"/>
              <p:cNvSpPr/>
              <p:nvPr>
                <p:custDataLst>
                  <p:tags r:id="rId5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269190" y="1893037"/>
                <a:ext cx="763104" cy="100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壹</a:t>
                </a:r>
              </a:p>
            </p:txBody>
          </p:sp>
        </p:grpSp>
      </p:grpSp>
      <p:sp>
        <p:nvSpPr>
          <p:cNvPr id="2" name="PA-矩形 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70593" y="2279220"/>
            <a:ext cx="5856928" cy="143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技术成本高昂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b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AR</a:t>
            </a:r>
            <a:r>
              <a:rPr lang="zh-CN" altLang="en-US" b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en-US" altLang="zh-CN" b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VR</a:t>
            </a:r>
            <a:r>
              <a:rPr lang="zh-CN" altLang="en-US" b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en-US" altLang="zh-CN" b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3D</a:t>
            </a:r>
            <a:r>
              <a:rPr lang="zh-CN" altLang="en-US" b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扫描需要大量资金投入</a:t>
            </a:r>
            <a:endParaRPr lang="en-US" altLang="zh-CN" b="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b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古籍修复单页成本高</a:t>
            </a:r>
            <a:endParaRPr lang="zh-CN" altLang="en-US" sz="2000" b="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PA-矩形 19">
            <a:extLst>
              <a:ext uri="{FF2B5EF4-FFF2-40B4-BE49-F238E27FC236}">
                <a16:creationId xmlns:a16="http://schemas.microsoft.com/office/drawing/2014/main" id="{5B13B4A9-B030-080A-FC9D-DBE8B00B8CD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70592" y="4391752"/>
            <a:ext cx="5300668" cy="145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  <a:ea typeface="楷体" panose="02010609060101010101" pitchFamily="49" charset="-122"/>
                <a:sym typeface="+mn-ea"/>
              </a:rPr>
              <a:t>数据保存与管理能力不足</a:t>
            </a:r>
            <a:endParaRPr lang="en-US" altLang="zh-CN" sz="2800" dirty="0">
              <a:solidFill>
                <a:srgbClr val="FF0000"/>
              </a:solidFill>
              <a:ea typeface="楷体" panose="02010609060101010101" pitchFamily="49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b="0" dirty="0">
                <a:ea typeface="楷体" panose="02010609060101010101" pitchFamily="49" charset="-122"/>
                <a:sym typeface="+mn-ea"/>
              </a:rPr>
              <a:t>古籍数字化中生僻字识别错误</a:t>
            </a:r>
            <a:endParaRPr lang="en-US" altLang="zh-CN" b="0" dirty="0">
              <a:ea typeface="楷体" panose="02010609060101010101" pitchFamily="49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b="0" dirty="0">
                <a:ea typeface="楷体" panose="02010609060101010101" pitchFamily="49" charset="-122"/>
                <a:sym typeface="+mn-ea"/>
              </a:rPr>
              <a:t>古籍信息化数据保存结构不完善</a:t>
            </a:r>
            <a:endParaRPr lang="zh-CN" altLang="en-US" b="0" spc="300" dirty="0"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01920C-76FD-1D13-A1F1-2AA22644E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2968" y="1852759"/>
            <a:ext cx="4728299" cy="2589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云纹4777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" y="-130175"/>
            <a:ext cx="12192000" cy="6096000"/>
          </a:xfrm>
          <a:prstGeom prst="rect">
            <a:avLst/>
          </a:prstGeom>
        </p:spPr>
      </p:pic>
      <p:pic>
        <p:nvPicPr>
          <p:cNvPr id="8" name="图片 7" descr="云纹4555555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11810" y="-167640"/>
            <a:ext cx="12192000" cy="6096000"/>
          </a:xfrm>
          <a:prstGeom prst="rect">
            <a:avLst/>
          </a:prstGeom>
        </p:spPr>
      </p:pic>
      <p:pic>
        <p:nvPicPr>
          <p:cNvPr id="4" name="图片 3" descr="3-16-388888988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990080"/>
          </a:xfrm>
          <a:prstGeom prst="rect">
            <a:avLst/>
          </a:prstGeom>
        </p:spPr>
      </p:pic>
      <p:pic>
        <p:nvPicPr>
          <p:cNvPr id="5" name="图片 4" descr="3-16-356666"/>
          <p:cNvPicPr>
            <a:picLocks noChangeAspect="1"/>
          </p:cNvPicPr>
          <p:nvPr/>
        </p:nvPicPr>
        <p:blipFill>
          <a:blip r:embed="rId10"/>
          <a:srcRect l="15990" t="19042" r="68786" b="51802"/>
          <a:stretch>
            <a:fillRect/>
          </a:stretch>
        </p:blipFill>
        <p:spPr>
          <a:xfrm>
            <a:off x="1119505" y="434975"/>
            <a:ext cx="1599565" cy="1531620"/>
          </a:xfrm>
          <a:prstGeom prst="rect">
            <a:avLst/>
          </a:prstGeom>
        </p:spPr>
      </p:pic>
      <p:pic>
        <p:nvPicPr>
          <p:cNvPr id="11" name="图片 10" descr="51miz-E1138878-C126368F"/>
          <p:cNvPicPr>
            <a:picLocks noChangeAspect="1"/>
          </p:cNvPicPr>
          <p:nvPr/>
        </p:nvPicPr>
        <p:blipFill>
          <a:blip r:embed="rId11"/>
          <a:srcRect t="15074" b="15750"/>
          <a:stretch>
            <a:fillRect/>
          </a:stretch>
        </p:blipFill>
        <p:spPr>
          <a:xfrm>
            <a:off x="703580" y="889000"/>
            <a:ext cx="10976610" cy="5080635"/>
          </a:xfrm>
          <a:prstGeom prst="rect">
            <a:avLst/>
          </a:prstGeom>
        </p:spPr>
      </p:pic>
      <p:pic>
        <p:nvPicPr>
          <p:cNvPr id="10" name="图片 9" descr="51miz-E1218257-DC66E3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4965" y="4290060"/>
            <a:ext cx="3599815" cy="2700020"/>
          </a:xfrm>
          <a:prstGeom prst="rect">
            <a:avLst/>
          </a:prstGeom>
        </p:spPr>
      </p:pic>
      <p:sp>
        <p:nvSpPr>
          <p:cNvPr id="12" name="PA-矩形 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90555" y="3168702"/>
            <a:ext cx="4879340" cy="79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作品结构</a:t>
            </a:r>
            <a:endParaRPr lang="zh-CN" altLang="en-US" sz="4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5" name="PA-椭圆 46"/>
          <p:cNvSpPr/>
          <p:nvPr>
            <p:custDataLst>
              <p:tags r:id="rId3"/>
            </p:custDataLst>
          </p:nvPr>
        </p:nvSpPr>
        <p:spPr>
          <a:xfrm>
            <a:off x="5496495" y="1889177"/>
            <a:ext cx="1267460" cy="12026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PA-文本框 47"/>
          <p:cNvSpPr txBox="1"/>
          <p:nvPr>
            <p:custDataLst>
              <p:tags r:id="rId4"/>
            </p:custDataLst>
          </p:nvPr>
        </p:nvSpPr>
        <p:spPr>
          <a:xfrm>
            <a:off x="5908610" y="1909650"/>
            <a:ext cx="4432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B5A8E0-E321-3F6E-6254-F8C605F058E5}"/>
              </a:ext>
            </a:extLst>
          </p:cNvPr>
          <p:cNvSpPr txBox="1"/>
          <p:nvPr/>
        </p:nvSpPr>
        <p:spPr>
          <a:xfrm>
            <a:off x="4405455" y="4306842"/>
            <a:ext cx="4025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宝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/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4121227" cy="632460"/>
            <a:chOff x="2915855" y="2296212"/>
            <a:chExt cx="4121227" cy="632460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3608782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作品结构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7"/>
              <a:ext cx="512416" cy="583565"/>
              <a:chOff x="6209565" y="1893037"/>
              <a:chExt cx="882438" cy="1004963"/>
            </a:xfrm>
          </p:grpSpPr>
          <p:sp>
            <p:nvSpPr>
              <p:cNvPr id="47" name="PA-椭圆 46"/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贰</a:t>
                </a:r>
              </a:p>
            </p:txBody>
          </p:sp>
        </p:grpSp>
      </p:grpSp>
      <p:pic>
        <p:nvPicPr>
          <p:cNvPr id="19" name="图片 18" descr="51miz-E1140106-D9F6B3AC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24976" y="1150405"/>
            <a:ext cx="784225" cy="784225"/>
          </a:xfrm>
          <a:prstGeom prst="rect">
            <a:avLst/>
          </a:prstGeom>
        </p:spPr>
      </p:pic>
      <p:sp>
        <p:nvSpPr>
          <p:cNvPr id="2" name="PA-矩形 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42246" y="977650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主要结构</a:t>
            </a:r>
            <a:endParaRPr lang="zh-CN" altLang="en-US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7" name="图片 6" descr="51miz-E1213770-881107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7815" y="2621280"/>
            <a:ext cx="3617595" cy="36175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711372-72E5-5768-0B63-1A4451D7D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346" y="1537283"/>
            <a:ext cx="10877714" cy="4931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-组合 1"/>
          <p:cNvGrpSpPr/>
          <p:nvPr>
            <p:custDataLst>
              <p:tags r:id="rId1"/>
            </p:custDataLst>
          </p:nvPr>
        </p:nvGrpSpPr>
        <p:grpSpPr>
          <a:xfrm>
            <a:off x="554290" y="436932"/>
            <a:ext cx="4129853" cy="632460"/>
            <a:chOff x="2915855" y="2296212"/>
            <a:chExt cx="4129853" cy="632460"/>
          </a:xfrm>
        </p:grpSpPr>
        <p:sp>
          <p:nvSpPr>
            <p:cNvPr id="22" name="PA-矩形 1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428300" y="2296212"/>
              <a:ext cx="3617408" cy="60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3" tIns="45706" rIns="91413" bIns="45706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作品结构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a楷体" panose="02000500000000000000" pitchFamily="2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15855" y="2345107"/>
              <a:ext cx="512416" cy="583565"/>
              <a:chOff x="6209565" y="1893037"/>
              <a:chExt cx="882438" cy="1004963"/>
            </a:xfrm>
          </p:grpSpPr>
          <p:sp>
            <p:nvSpPr>
              <p:cNvPr id="47" name="PA-椭圆 46"/>
              <p:cNvSpPr/>
              <p:nvPr>
                <p:custDataLst>
                  <p:tags r:id="rId4"/>
                </p:custDataLst>
              </p:nvPr>
            </p:nvSpPr>
            <p:spPr>
              <a:xfrm>
                <a:off x="6209565" y="1981954"/>
                <a:ext cx="882438" cy="88243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8" name="PA-文本框 4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69190" y="1893037"/>
                <a:ext cx="763104" cy="100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贰</a:t>
                </a:r>
              </a:p>
            </p:txBody>
          </p:sp>
        </p:grpSp>
      </p:grpSp>
      <p:pic>
        <p:nvPicPr>
          <p:cNvPr id="19" name="图片 18" descr="51miz-E1140106-D9F6B3AC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99751" y="1049877"/>
            <a:ext cx="784225" cy="784225"/>
          </a:xfrm>
          <a:prstGeom prst="rect">
            <a:avLst/>
          </a:prstGeom>
        </p:spPr>
      </p:pic>
      <p:sp>
        <p:nvSpPr>
          <p:cNvPr id="2" name="PA-矩形 1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37402" y="1324549"/>
            <a:ext cx="431355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ea typeface="楷体" panose="02010609060101010101" pitchFamily="49" charset="-122"/>
                <a:sym typeface="+mn-ea"/>
              </a:rPr>
              <a:t>代码结构</a:t>
            </a:r>
            <a:endParaRPr lang="zh-CN" altLang="en-US" spc="300" dirty="0">
              <a:solidFill>
                <a:srgbClr val="C00000"/>
              </a:solidFill>
              <a:effectLst/>
              <a:latin typeface="汉呈王天喜榜书" panose="02010601030101010101" charset="-122"/>
              <a:ea typeface="楷体" panose="02010609060101010101" pitchFamily="49" charset="-122"/>
              <a:cs typeface="Aa楷体" panose="02000500000000000000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9C4D16-1BFC-49E1-708E-2669D883C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4143" y="587909"/>
            <a:ext cx="4079971" cy="5928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I0NTI5Yjk0MWZmOGNjYzZiMjUxNzc2OWY0MDQwZm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</TotalTime>
  <Words>1204</Words>
  <Application>Microsoft Office PowerPoint</Application>
  <PresentationFormat>宽屏</PresentationFormat>
  <Paragraphs>192</Paragraphs>
  <Slides>35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Aa等风的人 (非商业使用)</vt:lpstr>
      <vt:lpstr>等线</vt:lpstr>
      <vt:lpstr>方正舒体</vt:lpstr>
      <vt:lpstr>汉呈王天喜榜书</vt:lpstr>
      <vt:lpstr>楷体</vt:lpstr>
      <vt:lpstr>隶书</vt:lpstr>
      <vt:lpstr>宋体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AI生图功能演示视频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可交互式图表展示</vt:lpstr>
      <vt:lpstr>PowerPoint 演示文稿</vt:lpstr>
      <vt:lpstr>PowerPoint 演示文稿</vt:lpstr>
      <vt:lpstr>PowerPoint 演示文稿</vt:lpstr>
      <vt:lpstr>后端技术的可迁移性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米素创意设计</dc:title>
  <dc:creator>https://misu123.taobao.com</dc:creator>
  <cp:lastModifiedBy>borui yi</cp:lastModifiedBy>
  <cp:revision>38</cp:revision>
  <dcterms:created xsi:type="dcterms:W3CDTF">2022-05-09T06:25:00Z</dcterms:created>
  <dcterms:modified xsi:type="dcterms:W3CDTF">2025-06-26T09:53:14Z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94B8ED9203454D10A33DB922764822DD</vt:lpwstr>
  </property>
  <property fmtid="{D5CDD505-2E9C-101B-9397-08002B2CF9AE}" pid="3" name="KSOProductBuildVer">
    <vt:lpwstr>2052-11.1.0.11365</vt:lpwstr>
  </property>
</Properties>
</file>